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4"/>
  </p:sldMasterIdLst>
  <p:notesMasterIdLst>
    <p:notesMasterId r:id="rId6"/>
  </p:notesMasterIdLst>
  <p:sldIdLst>
    <p:sldId id="264" r:id="rId5"/>
  </p:sldIdLst>
  <p:sldSz cx="7772400" cy="100584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34628"/>
    <a:srgbClr val="68C7C9"/>
    <a:srgbClr val="003C72"/>
    <a:srgbClr val="FE3938"/>
    <a:srgbClr val="09446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837"/>
    <p:restoredTop sz="94681"/>
  </p:normalViewPr>
  <p:slideViewPr>
    <p:cSldViewPr snapToGrid="0" snapToObjects="1">
      <p:cViewPr varScale="1">
        <p:scale>
          <a:sx n="74" d="100"/>
          <a:sy n="74" d="100"/>
        </p:scale>
        <p:origin x="3648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presProps" Target="pres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1.xml"/><Relationship Id="rId10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C016203-AD43-CC40-890C-426E6D35439F}" type="datetimeFigureOut">
              <a:rPr lang="en-US" smtClean="0"/>
              <a:t>5/1/2020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36788" y="1143000"/>
            <a:ext cx="238442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BE5E809-23E2-F546-AF61-C2EC19FE16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196870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BE5E809-23E2-F546-AF61-C2EC19FE1693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276989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82930" y="1646133"/>
            <a:ext cx="6606540" cy="3501813"/>
          </a:xfrm>
        </p:spPr>
        <p:txBody>
          <a:bodyPr anchor="b"/>
          <a:lstStyle>
            <a:lvl1pPr algn="ctr">
              <a:defRPr sz="51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71550" y="5282989"/>
            <a:ext cx="5829300" cy="2428451"/>
          </a:xfrm>
        </p:spPr>
        <p:txBody>
          <a:bodyPr/>
          <a:lstStyle>
            <a:lvl1pPr marL="0" indent="0" algn="ctr">
              <a:buNone/>
              <a:defRPr sz="2040"/>
            </a:lvl1pPr>
            <a:lvl2pPr marL="388620" indent="0" algn="ctr">
              <a:buNone/>
              <a:defRPr sz="1700"/>
            </a:lvl2pPr>
            <a:lvl3pPr marL="777240" indent="0" algn="ctr">
              <a:buNone/>
              <a:defRPr sz="1530"/>
            </a:lvl3pPr>
            <a:lvl4pPr marL="1165860" indent="0" algn="ctr">
              <a:buNone/>
              <a:defRPr sz="1360"/>
            </a:lvl4pPr>
            <a:lvl5pPr marL="1554480" indent="0" algn="ctr">
              <a:buNone/>
              <a:defRPr sz="1360"/>
            </a:lvl5pPr>
            <a:lvl6pPr marL="1943100" indent="0" algn="ctr">
              <a:buNone/>
              <a:defRPr sz="1360"/>
            </a:lvl6pPr>
            <a:lvl7pPr marL="2331720" indent="0" algn="ctr">
              <a:buNone/>
              <a:defRPr sz="1360"/>
            </a:lvl7pPr>
            <a:lvl8pPr marL="2720340" indent="0" algn="ctr">
              <a:buNone/>
              <a:defRPr sz="1360"/>
            </a:lvl8pPr>
            <a:lvl9pPr marL="3108960" indent="0" algn="ctr">
              <a:buNone/>
              <a:defRPr sz="136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477B5E-1F8F-954D-ABFE-267DC0E00BD4}" type="datetimeFigureOut">
              <a:rPr lang="en-US" smtClean="0"/>
              <a:t>5/1/2020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9D6C28-DE7C-4841-8532-18EB9C8329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34758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477B5E-1F8F-954D-ABFE-267DC0E00BD4}" type="datetimeFigureOut">
              <a:rPr lang="en-US" smtClean="0"/>
              <a:t>5/1/2020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9D6C28-DE7C-4841-8532-18EB9C8329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367788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05" y="2507618"/>
            <a:ext cx="6703695" cy="4184014"/>
          </a:xfrm>
        </p:spPr>
        <p:txBody>
          <a:bodyPr anchor="b"/>
          <a:lstStyle>
            <a:lvl1pPr>
              <a:defRPr sz="51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05" y="6731215"/>
            <a:ext cx="6703695" cy="2200274"/>
          </a:xfrm>
        </p:spPr>
        <p:txBody>
          <a:bodyPr/>
          <a:lstStyle>
            <a:lvl1pPr marL="0" indent="0">
              <a:buNone/>
              <a:defRPr sz="2040">
                <a:solidFill>
                  <a:schemeClr val="tx1"/>
                </a:solidFill>
              </a:defRPr>
            </a:lvl1pPr>
            <a:lvl2pPr marL="388620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2pPr>
            <a:lvl3pPr marL="777240" indent="0">
              <a:buNone/>
              <a:defRPr sz="1530">
                <a:solidFill>
                  <a:schemeClr val="tx1">
                    <a:tint val="75000"/>
                  </a:schemeClr>
                </a:solidFill>
              </a:defRPr>
            </a:lvl3pPr>
            <a:lvl4pPr marL="1165860" indent="0">
              <a:buNone/>
              <a:defRPr sz="1360">
                <a:solidFill>
                  <a:schemeClr val="tx1">
                    <a:tint val="75000"/>
                  </a:schemeClr>
                </a:solidFill>
              </a:defRPr>
            </a:lvl4pPr>
            <a:lvl5pPr marL="1554480" indent="0">
              <a:buNone/>
              <a:defRPr sz="1360">
                <a:solidFill>
                  <a:schemeClr val="tx1">
                    <a:tint val="75000"/>
                  </a:schemeClr>
                </a:solidFill>
              </a:defRPr>
            </a:lvl5pPr>
            <a:lvl6pPr marL="1943100" indent="0">
              <a:buNone/>
              <a:defRPr sz="1360">
                <a:solidFill>
                  <a:schemeClr val="tx1">
                    <a:tint val="75000"/>
                  </a:schemeClr>
                </a:solidFill>
              </a:defRPr>
            </a:lvl6pPr>
            <a:lvl7pPr marL="2331720" indent="0">
              <a:buNone/>
              <a:defRPr sz="1360">
                <a:solidFill>
                  <a:schemeClr val="tx1">
                    <a:tint val="75000"/>
                  </a:schemeClr>
                </a:solidFill>
              </a:defRPr>
            </a:lvl7pPr>
            <a:lvl8pPr marL="2720340" indent="0">
              <a:buNone/>
              <a:defRPr sz="1360">
                <a:solidFill>
                  <a:schemeClr val="tx1">
                    <a:tint val="75000"/>
                  </a:schemeClr>
                </a:solidFill>
              </a:defRPr>
            </a:lvl8pPr>
            <a:lvl9pPr marL="3108960" indent="0">
              <a:buNone/>
              <a:defRPr sz="136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477B5E-1F8F-954D-ABFE-267DC0E00BD4}" type="datetimeFigureOut">
              <a:rPr lang="en-US" smtClean="0"/>
              <a:t>5/1/2020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9D6C28-DE7C-4841-8532-18EB9C8329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523541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34353" y="2677584"/>
            <a:ext cx="3303270" cy="638196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934778" y="2677584"/>
            <a:ext cx="3303270" cy="638196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477B5E-1F8F-954D-ABFE-267DC0E00BD4}" type="datetimeFigureOut">
              <a:rPr lang="en-US" smtClean="0"/>
              <a:t>5/1/2020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9D6C28-DE7C-4841-8532-18EB9C8329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41511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5365" y="535519"/>
            <a:ext cx="6703695" cy="1944159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5366" y="2465706"/>
            <a:ext cx="3288089" cy="1208404"/>
          </a:xfrm>
        </p:spPr>
        <p:txBody>
          <a:bodyPr anchor="b"/>
          <a:lstStyle>
            <a:lvl1pPr marL="0" indent="0">
              <a:buNone/>
              <a:defRPr sz="2040" b="1"/>
            </a:lvl1pPr>
            <a:lvl2pPr marL="388620" indent="0">
              <a:buNone/>
              <a:defRPr sz="1700" b="1"/>
            </a:lvl2pPr>
            <a:lvl3pPr marL="777240" indent="0">
              <a:buNone/>
              <a:defRPr sz="1530" b="1"/>
            </a:lvl3pPr>
            <a:lvl4pPr marL="1165860" indent="0">
              <a:buNone/>
              <a:defRPr sz="1360" b="1"/>
            </a:lvl4pPr>
            <a:lvl5pPr marL="1554480" indent="0">
              <a:buNone/>
              <a:defRPr sz="1360" b="1"/>
            </a:lvl5pPr>
            <a:lvl6pPr marL="1943100" indent="0">
              <a:buNone/>
              <a:defRPr sz="1360" b="1"/>
            </a:lvl6pPr>
            <a:lvl7pPr marL="2331720" indent="0">
              <a:buNone/>
              <a:defRPr sz="1360" b="1"/>
            </a:lvl7pPr>
            <a:lvl8pPr marL="2720340" indent="0">
              <a:buNone/>
              <a:defRPr sz="1360" b="1"/>
            </a:lvl8pPr>
            <a:lvl9pPr marL="3108960" indent="0">
              <a:buNone/>
              <a:defRPr sz="136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5366" y="3674110"/>
            <a:ext cx="3288089" cy="540406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934778" y="2465706"/>
            <a:ext cx="3304282" cy="1208404"/>
          </a:xfrm>
        </p:spPr>
        <p:txBody>
          <a:bodyPr anchor="b"/>
          <a:lstStyle>
            <a:lvl1pPr marL="0" indent="0">
              <a:buNone/>
              <a:defRPr sz="2040" b="1"/>
            </a:lvl1pPr>
            <a:lvl2pPr marL="388620" indent="0">
              <a:buNone/>
              <a:defRPr sz="1700" b="1"/>
            </a:lvl2pPr>
            <a:lvl3pPr marL="777240" indent="0">
              <a:buNone/>
              <a:defRPr sz="1530" b="1"/>
            </a:lvl3pPr>
            <a:lvl4pPr marL="1165860" indent="0">
              <a:buNone/>
              <a:defRPr sz="1360" b="1"/>
            </a:lvl4pPr>
            <a:lvl5pPr marL="1554480" indent="0">
              <a:buNone/>
              <a:defRPr sz="1360" b="1"/>
            </a:lvl5pPr>
            <a:lvl6pPr marL="1943100" indent="0">
              <a:buNone/>
              <a:defRPr sz="1360" b="1"/>
            </a:lvl6pPr>
            <a:lvl7pPr marL="2331720" indent="0">
              <a:buNone/>
              <a:defRPr sz="1360" b="1"/>
            </a:lvl7pPr>
            <a:lvl8pPr marL="2720340" indent="0">
              <a:buNone/>
              <a:defRPr sz="1360" b="1"/>
            </a:lvl8pPr>
            <a:lvl9pPr marL="3108960" indent="0">
              <a:buNone/>
              <a:defRPr sz="136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934778" y="3674110"/>
            <a:ext cx="3304282" cy="540406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477B5E-1F8F-954D-ABFE-267DC0E00BD4}" type="datetimeFigureOut">
              <a:rPr lang="en-US" smtClean="0"/>
              <a:t>5/1/2020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9D6C28-DE7C-4841-8532-18EB9C8329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029590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477B5E-1F8F-954D-ABFE-267DC0E00BD4}" type="datetimeFigureOut">
              <a:rPr lang="en-US" smtClean="0"/>
              <a:t>5/1/2020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9D6C28-DE7C-4841-8532-18EB9C8329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433731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477B5E-1F8F-954D-ABFE-267DC0E00BD4}" type="datetimeFigureOut">
              <a:rPr lang="en-US" smtClean="0"/>
              <a:t>5/1/2020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9D6C28-DE7C-4841-8532-18EB9C8329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778236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5365" y="670560"/>
            <a:ext cx="2506801" cy="2346960"/>
          </a:xfrm>
        </p:spPr>
        <p:txBody>
          <a:bodyPr anchor="b"/>
          <a:lstStyle>
            <a:lvl1pPr>
              <a:defRPr sz="272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304282" y="1448226"/>
            <a:ext cx="3934778" cy="7147983"/>
          </a:xfrm>
        </p:spPr>
        <p:txBody>
          <a:bodyPr/>
          <a:lstStyle>
            <a:lvl1pPr>
              <a:defRPr sz="2720"/>
            </a:lvl1pPr>
            <a:lvl2pPr>
              <a:defRPr sz="2380"/>
            </a:lvl2pPr>
            <a:lvl3pPr>
              <a:defRPr sz="2040"/>
            </a:lvl3pPr>
            <a:lvl4pPr>
              <a:defRPr sz="1700"/>
            </a:lvl4pPr>
            <a:lvl5pPr>
              <a:defRPr sz="1700"/>
            </a:lvl5pPr>
            <a:lvl6pPr>
              <a:defRPr sz="1700"/>
            </a:lvl6pPr>
            <a:lvl7pPr>
              <a:defRPr sz="1700"/>
            </a:lvl7pPr>
            <a:lvl8pPr>
              <a:defRPr sz="1700"/>
            </a:lvl8pPr>
            <a:lvl9pPr>
              <a:defRPr sz="17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35365" y="3017520"/>
            <a:ext cx="2506801" cy="5590329"/>
          </a:xfrm>
        </p:spPr>
        <p:txBody>
          <a:bodyPr/>
          <a:lstStyle>
            <a:lvl1pPr marL="0" indent="0">
              <a:buNone/>
              <a:defRPr sz="1360"/>
            </a:lvl1pPr>
            <a:lvl2pPr marL="388620" indent="0">
              <a:buNone/>
              <a:defRPr sz="1190"/>
            </a:lvl2pPr>
            <a:lvl3pPr marL="777240" indent="0">
              <a:buNone/>
              <a:defRPr sz="1020"/>
            </a:lvl3pPr>
            <a:lvl4pPr marL="1165860" indent="0">
              <a:buNone/>
              <a:defRPr sz="850"/>
            </a:lvl4pPr>
            <a:lvl5pPr marL="1554480" indent="0">
              <a:buNone/>
              <a:defRPr sz="850"/>
            </a:lvl5pPr>
            <a:lvl6pPr marL="1943100" indent="0">
              <a:buNone/>
              <a:defRPr sz="850"/>
            </a:lvl6pPr>
            <a:lvl7pPr marL="2331720" indent="0">
              <a:buNone/>
              <a:defRPr sz="850"/>
            </a:lvl7pPr>
            <a:lvl8pPr marL="2720340" indent="0">
              <a:buNone/>
              <a:defRPr sz="850"/>
            </a:lvl8pPr>
            <a:lvl9pPr marL="3108960" indent="0">
              <a:buNone/>
              <a:defRPr sz="8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477B5E-1F8F-954D-ABFE-267DC0E00BD4}" type="datetimeFigureOut">
              <a:rPr lang="en-US" smtClean="0"/>
              <a:t>5/1/2020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9D6C28-DE7C-4841-8532-18EB9C8329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567751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5365" y="670560"/>
            <a:ext cx="2506801" cy="2346960"/>
          </a:xfrm>
        </p:spPr>
        <p:txBody>
          <a:bodyPr anchor="b"/>
          <a:lstStyle>
            <a:lvl1pPr>
              <a:defRPr sz="272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304282" y="1448226"/>
            <a:ext cx="3934778" cy="7147983"/>
          </a:xfrm>
        </p:spPr>
        <p:txBody>
          <a:bodyPr anchor="t"/>
          <a:lstStyle>
            <a:lvl1pPr marL="0" indent="0">
              <a:buNone/>
              <a:defRPr sz="2720"/>
            </a:lvl1pPr>
            <a:lvl2pPr marL="388620" indent="0">
              <a:buNone/>
              <a:defRPr sz="2380"/>
            </a:lvl2pPr>
            <a:lvl3pPr marL="777240" indent="0">
              <a:buNone/>
              <a:defRPr sz="2040"/>
            </a:lvl3pPr>
            <a:lvl4pPr marL="1165860" indent="0">
              <a:buNone/>
              <a:defRPr sz="1700"/>
            </a:lvl4pPr>
            <a:lvl5pPr marL="1554480" indent="0">
              <a:buNone/>
              <a:defRPr sz="1700"/>
            </a:lvl5pPr>
            <a:lvl6pPr marL="1943100" indent="0">
              <a:buNone/>
              <a:defRPr sz="1700"/>
            </a:lvl6pPr>
            <a:lvl7pPr marL="2331720" indent="0">
              <a:buNone/>
              <a:defRPr sz="1700"/>
            </a:lvl7pPr>
            <a:lvl8pPr marL="2720340" indent="0">
              <a:buNone/>
              <a:defRPr sz="1700"/>
            </a:lvl8pPr>
            <a:lvl9pPr marL="3108960" indent="0">
              <a:buNone/>
              <a:defRPr sz="17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35365" y="3017520"/>
            <a:ext cx="2506801" cy="5590329"/>
          </a:xfrm>
        </p:spPr>
        <p:txBody>
          <a:bodyPr/>
          <a:lstStyle>
            <a:lvl1pPr marL="0" indent="0">
              <a:buNone/>
              <a:defRPr sz="1360"/>
            </a:lvl1pPr>
            <a:lvl2pPr marL="388620" indent="0">
              <a:buNone/>
              <a:defRPr sz="1190"/>
            </a:lvl2pPr>
            <a:lvl3pPr marL="777240" indent="0">
              <a:buNone/>
              <a:defRPr sz="1020"/>
            </a:lvl3pPr>
            <a:lvl4pPr marL="1165860" indent="0">
              <a:buNone/>
              <a:defRPr sz="850"/>
            </a:lvl4pPr>
            <a:lvl5pPr marL="1554480" indent="0">
              <a:buNone/>
              <a:defRPr sz="850"/>
            </a:lvl5pPr>
            <a:lvl6pPr marL="1943100" indent="0">
              <a:buNone/>
              <a:defRPr sz="850"/>
            </a:lvl6pPr>
            <a:lvl7pPr marL="2331720" indent="0">
              <a:buNone/>
              <a:defRPr sz="850"/>
            </a:lvl7pPr>
            <a:lvl8pPr marL="2720340" indent="0">
              <a:buNone/>
              <a:defRPr sz="850"/>
            </a:lvl8pPr>
            <a:lvl9pPr marL="3108960" indent="0">
              <a:buNone/>
              <a:defRPr sz="8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477B5E-1F8F-954D-ABFE-267DC0E00BD4}" type="datetimeFigureOut">
              <a:rPr lang="en-US" smtClean="0"/>
              <a:t>5/1/2020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9D6C28-DE7C-4841-8532-18EB9C8329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668968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477B5E-1F8F-954D-ABFE-267DC0E00BD4}" type="datetimeFigureOut">
              <a:rPr lang="en-US" smtClean="0"/>
              <a:t>5/1/2020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9D6C28-DE7C-4841-8532-18EB9C8329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020022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562124" y="535517"/>
            <a:ext cx="1675924" cy="8524029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4353" y="535517"/>
            <a:ext cx="4930616" cy="8524029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477B5E-1F8F-954D-ABFE-267DC0E00BD4}" type="datetimeFigureOut">
              <a:rPr lang="en-US" smtClean="0"/>
              <a:t>5/1/2020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9D6C28-DE7C-4841-8532-18EB9C8329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137859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34353" y="535519"/>
            <a:ext cx="6703695" cy="194415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4353" y="2677584"/>
            <a:ext cx="6703695" cy="63819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34353" y="9322649"/>
            <a:ext cx="1748790" cy="5355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2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2477B5E-1F8F-954D-ABFE-267DC0E00BD4}" type="datetimeFigureOut">
              <a:rPr lang="en-US" smtClean="0"/>
              <a:t>5/1/2020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74608" y="9322649"/>
            <a:ext cx="2623185" cy="5355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2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489258" y="9322649"/>
            <a:ext cx="1748790" cy="5355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2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F9D6C28-DE7C-4841-8532-18EB9C8329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26037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777240" rtl="0" eaLnBrk="1" latinLnBrk="0" hangingPunct="1">
        <a:lnSpc>
          <a:spcPct val="90000"/>
        </a:lnSpc>
        <a:spcBef>
          <a:spcPct val="0"/>
        </a:spcBef>
        <a:buNone/>
        <a:defRPr sz="374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94310" indent="-194310" algn="l" defTabSz="777240" rtl="0" eaLnBrk="1" latinLnBrk="0" hangingPunct="1">
        <a:lnSpc>
          <a:spcPct val="90000"/>
        </a:lnSpc>
        <a:spcBef>
          <a:spcPts val="850"/>
        </a:spcBef>
        <a:buFont typeface="Arial" panose="020B0604020202020204" pitchFamily="34" charset="0"/>
        <a:buChar char="•"/>
        <a:defRPr sz="2380" kern="1200">
          <a:solidFill>
            <a:schemeClr val="tx1"/>
          </a:solidFill>
          <a:latin typeface="+mn-lt"/>
          <a:ea typeface="+mn-ea"/>
          <a:cs typeface="+mn-cs"/>
        </a:defRPr>
      </a:lvl1pPr>
      <a:lvl2pPr marL="58293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2040" kern="1200">
          <a:solidFill>
            <a:schemeClr val="tx1"/>
          </a:solidFill>
          <a:latin typeface="+mn-lt"/>
          <a:ea typeface="+mn-ea"/>
          <a:cs typeface="+mn-cs"/>
        </a:defRPr>
      </a:lvl2pPr>
      <a:lvl3pPr marL="97155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3pPr>
      <a:lvl4pPr marL="136017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1530" kern="1200">
          <a:solidFill>
            <a:schemeClr val="tx1"/>
          </a:solidFill>
          <a:latin typeface="+mn-lt"/>
          <a:ea typeface="+mn-ea"/>
          <a:cs typeface="+mn-cs"/>
        </a:defRPr>
      </a:lvl4pPr>
      <a:lvl5pPr marL="174879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1530" kern="1200">
          <a:solidFill>
            <a:schemeClr val="tx1"/>
          </a:solidFill>
          <a:latin typeface="+mn-lt"/>
          <a:ea typeface="+mn-ea"/>
          <a:cs typeface="+mn-cs"/>
        </a:defRPr>
      </a:lvl5pPr>
      <a:lvl6pPr marL="213741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1530" kern="1200">
          <a:solidFill>
            <a:schemeClr val="tx1"/>
          </a:solidFill>
          <a:latin typeface="+mn-lt"/>
          <a:ea typeface="+mn-ea"/>
          <a:cs typeface="+mn-cs"/>
        </a:defRPr>
      </a:lvl6pPr>
      <a:lvl7pPr marL="252603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1530" kern="1200">
          <a:solidFill>
            <a:schemeClr val="tx1"/>
          </a:solidFill>
          <a:latin typeface="+mn-lt"/>
          <a:ea typeface="+mn-ea"/>
          <a:cs typeface="+mn-cs"/>
        </a:defRPr>
      </a:lvl7pPr>
      <a:lvl8pPr marL="291465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1530" kern="1200">
          <a:solidFill>
            <a:schemeClr val="tx1"/>
          </a:solidFill>
          <a:latin typeface="+mn-lt"/>
          <a:ea typeface="+mn-ea"/>
          <a:cs typeface="+mn-cs"/>
        </a:defRPr>
      </a:lvl8pPr>
      <a:lvl9pPr marL="330327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153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1pPr>
      <a:lvl2pPr marL="38862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2pPr>
      <a:lvl3pPr marL="77724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3pPr>
      <a:lvl4pPr marL="116586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5pPr>
      <a:lvl6pPr marL="194310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6pPr>
      <a:lvl7pPr marL="233172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7pPr>
      <a:lvl8pPr marL="272034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8pPr>
      <a:lvl9pPr marL="310896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13" Type="http://schemas.openxmlformats.org/officeDocument/2006/relationships/image" Target="../media/image10.png"/><Relationship Id="rId18" Type="http://schemas.openxmlformats.org/officeDocument/2006/relationships/image" Target="../media/image15.png"/><Relationship Id="rId3" Type="http://schemas.openxmlformats.org/officeDocument/2006/relationships/image" Target="../media/image1.png"/><Relationship Id="rId21" Type="http://schemas.openxmlformats.org/officeDocument/2006/relationships/image" Target="../media/image18.png"/><Relationship Id="rId7" Type="http://schemas.openxmlformats.org/officeDocument/2006/relationships/image" Target="../media/image5.png"/><Relationship Id="rId12" Type="http://schemas.openxmlformats.org/officeDocument/2006/relationships/hyperlink" Target="https://www.geappliances.com/our-company/" TargetMode="External"/><Relationship Id="rId17" Type="http://schemas.openxmlformats.org/officeDocument/2006/relationships/image" Target="../media/image14.png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13.png"/><Relationship Id="rId20" Type="http://schemas.openxmlformats.org/officeDocument/2006/relationships/image" Target="../media/image17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5" Type="http://schemas.openxmlformats.org/officeDocument/2006/relationships/image" Target="../media/image12.png"/><Relationship Id="rId10" Type="http://schemas.openxmlformats.org/officeDocument/2006/relationships/image" Target="../media/image8.png"/><Relationship Id="rId19" Type="http://schemas.openxmlformats.org/officeDocument/2006/relationships/image" Target="../media/image16.png"/><Relationship Id="rId4" Type="http://schemas.openxmlformats.org/officeDocument/2006/relationships/image" Target="../media/image2.png"/><Relationship Id="rId9" Type="http://schemas.openxmlformats.org/officeDocument/2006/relationships/image" Target="../media/image7.png"/><Relationship Id="rId14" Type="http://schemas.openxmlformats.org/officeDocument/2006/relationships/image" Target="../media/image1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Rectangle 74">
            <a:extLst>
              <a:ext uri="{FF2B5EF4-FFF2-40B4-BE49-F238E27FC236}">
                <a16:creationId xmlns:a16="http://schemas.microsoft.com/office/drawing/2014/main" id="{FED5FB01-498D-3B4D-9B5C-EA676C271663}"/>
              </a:ext>
            </a:extLst>
          </p:cNvPr>
          <p:cNvSpPr/>
          <p:nvPr/>
        </p:nvSpPr>
        <p:spPr>
          <a:xfrm>
            <a:off x="0" y="9372600"/>
            <a:ext cx="7772400" cy="685800"/>
          </a:xfrm>
          <a:prstGeom prst="rect">
            <a:avLst/>
          </a:prstGeom>
          <a:solidFill>
            <a:srgbClr val="003C7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dirty="0">
              <a:latin typeface="Gotham Black" panose="02000603040000020004" pitchFamily="2" charset="77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FD7462AC-3C2C-4B44-8060-DBC583BD230F}"/>
              </a:ext>
            </a:extLst>
          </p:cNvPr>
          <p:cNvSpPr/>
          <p:nvPr/>
        </p:nvSpPr>
        <p:spPr>
          <a:xfrm>
            <a:off x="0" y="0"/>
            <a:ext cx="7772400" cy="1288197"/>
          </a:xfrm>
          <a:prstGeom prst="rect">
            <a:avLst/>
          </a:prstGeom>
          <a:solidFill>
            <a:srgbClr val="003C7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dirty="0">
              <a:latin typeface="Gotham Black" panose="02000603040000020004" pitchFamily="2" charset="77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B21E3D21-72CD-2142-BC0E-5BD47CD0790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389139" y="350280"/>
            <a:ext cx="2154661" cy="587635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409F51C5-C12D-B44D-AAAF-82EDC0014838}"/>
              </a:ext>
            </a:extLst>
          </p:cNvPr>
          <p:cNvSpPr/>
          <p:nvPr/>
        </p:nvSpPr>
        <p:spPr>
          <a:xfrm>
            <a:off x="228600" y="397881"/>
            <a:ext cx="5365375" cy="49244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>
            <a:spAutoFit/>
          </a:bodyPr>
          <a:lstStyle/>
          <a:p>
            <a:r>
              <a:rPr lang="en-US" sz="1600" dirty="0">
                <a:latin typeface="Gotham Black" panose="02000603040000020004" pitchFamily="2" charset="77"/>
              </a:rPr>
              <a:t>THE HEALTH AND SAFETY OF OUR </a:t>
            </a:r>
          </a:p>
          <a:p>
            <a:r>
              <a:rPr lang="en-US" sz="1600" dirty="0">
                <a:latin typeface="Gotham Black" panose="02000603040000020004" pitchFamily="2" charset="77"/>
              </a:rPr>
              <a:t>EMPLOYEES IS OUR NUMBER ONE PRIORITY 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9419E6C6-BE8D-F948-B7E6-66D5FAAD0BCB}"/>
              </a:ext>
            </a:extLst>
          </p:cNvPr>
          <p:cNvSpPr/>
          <p:nvPr/>
        </p:nvSpPr>
        <p:spPr>
          <a:xfrm>
            <a:off x="228601" y="1454442"/>
            <a:ext cx="7315199" cy="74481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just"/>
            <a:r>
              <a:rPr lang="en-US" sz="1210" dirty="0">
                <a:solidFill>
                  <a:srgbClr val="09446D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We are </a:t>
            </a:r>
            <a:r>
              <a:rPr lang="en-US" sz="1210" b="1" dirty="0">
                <a:solidFill>
                  <a:srgbClr val="C34628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dedicated to protecting the health and safety of our employees</a:t>
            </a:r>
            <a:r>
              <a:rPr lang="en-US" sz="1210" dirty="0">
                <a:solidFill>
                  <a:srgbClr val="09446D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. At a time when more than 300 million Americans are sheltering in place, GE Appliances has an </a:t>
            </a:r>
            <a:r>
              <a:rPr lang="en-US" sz="1210" b="1" dirty="0">
                <a:solidFill>
                  <a:srgbClr val="C34628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essential mission: helping families keep their homes safe and sanitary</a:t>
            </a:r>
            <a:r>
              <a:rPr lang="en-US" sz="1210" dirty="0">
                <a:solidFill>
                  <a:srgbClr val="09446D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—free from germs through washing clothes and dishes, equipped with refrigeration products to store the food they need, and ensuring they can cook meals for their families. 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50DA0A3E-1AF0-A54B-A5A2-A4ADA2AD2030}"/>
              </a:ext>
            </a:extLst>
          </p:cNvPr>
          <p:cNvGrpSpPr/>
          <p:nvPr/>
        </p:nvGrpSpPr>
        <p:grpSpPr>
          <a:xfrm>
            <a:off x="228599" y="2782369"/>
            <a:ext cx="3429001" cy="534052"/>
            <a:chOff x="228599" y="2776570"/>
            <a:chExt cx="3429001" cy="534052"/>
          </a:xfrm>
        </p:grpSpPr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AAAAA946-753E-534F-B8F6-62B6BFB4E402}"/>
                </a:ext>
              </a:extLst>
            </p:cNvPr>
            <p:cNvSpPr/>
            <p:nvPr/>
          </p:nvSpPr>
          <p:spPr>
            <a:xfrm>
              <a:off x="1502940" y="2789680"/>
              <a:ext cx="2154660" cy="507831"/>
            </a:xfrm>
            <a:prstGeom prst="rect">
              <a:avLst/>
            </a:prstGeom>
          </p:spPr>
          <p:txBody>
            <a:bodyPr lIns="0" tIns="0" rIns="0" bIns="0">
              <a:spAutoFit/>
            </a:bodyPr>
            <a:lstStyle/>
            <a:p>
              <a:r>
                <a:rPr lang="en-US" sz="1100" dirty="0">
                  <a:solidFill>
                    <a:srgbClr val="09446D"/>
                  </a:solidFill>
                  <a:latin typeface="Arial" panose="020B060402020202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Modified workspaces to create at least 6 feet of space between employees as they work.</a:t>
              </a:r>
              <a:endParaRPr lang="en-US" sz="1100" dirty="0">
                <a:solidFill>
                  <a:srgbClr val="09446D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11" name="Picture 10">
              <a:extLst>
                <a:ext uri="{FF2B5EF4-FFF2-40B4-BE49-F238E27FC236}">
                  <a16:creationId xmlns:a16="http://schemas.microsoft.com/office/drawing/2014/main" id="{44AF9DFA-C4F9-E341-86B8-490A9B1C4FD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clrChange>
                <a:clrFrom>
                  <a:srgbClr val="FFFFFF">
                    <a:alpha val="0"/>
                  </a:srgbClr>
                </a:clrFrom>
                <a:clrTo>
                  <a:srgbClr val="FFFFFF">
                    <a:alpha val="0"/>
                  </a:srgbClr>
                </a:clrTo>
              </a:clrChange>
            </a:blip>
            <a:srcRect r="26402" b="3021"/>
            <a:stretch/>
          </p:blipFill>
          <p:spPr>
            <a:xfrm>
              <a:off x="228600" y="2776571"/>
              <a:ext cx="198070" cy="534051"/>
            </a:xfrm>
            <a:prstGeom prst="rect">
              <a:avLst/>
            </a:prstGeom>
          </p:spPr>
        </p:pic>
        <p:pic>
          <p:nvPicPr>
            <p:cNvPr id="20" name="Picture 19">
              <a:extLst>
                <a:ext uri="{FF2B5EF4-FFF2-40B4-BE49-F238E27FC236}">
                  <a16:creationId xmlns:a16="http://schemas.microsoft.com/office/drawing/2014/main" id="{4745E2C6-E8A1-404B-810E-E1DFB7EC26E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clrChange>
                <a:clrFrom>
                  <a:srgbClr val="FFFFFF">
                    <a:alpha val="0"/>
                  </a:srgbClr>
                </a:clrFrom>
                <a:clrTo>
                  <a:srgbClr val="FFFFFF">
                    <a:alpha val="0"/>
                  </a:srgbClr>
                </a:clrTo>
              </a:clrChange>
            </a:blip>
            <a:srcRect r="26402" b="3021"/>
            <a:stretch/>
          </p:blipFill>
          <p:spPr>
            <a:xfrm>
              <a:off x="1118841" y="2776570"/>
              <a:ext cx="198070" cy="534051"/>
            </a:xfrm>
            <a:prstGeom prst="rect">
              <a:avLst/>
            </a:prstGeom>
          </p:spPr>
        </p:pic>
        <p:cxnSp>
          <p:nvCxnSpPr>
            <p:cNvPr id="19" name="Straight Arrow Connector 18">
              <a:extLst>
                <a:ext uri="{FF2B5EF4-FFF2-40B4-BE49-F238E27FC236}">
                  <a16:creationId xmlns:a16="http://schemas.microsoft.com/office/drawing/2014/main" id="{5A703733-2D06-A44E-9113-5A901D69D74A}"/>
                </a:ext>
              </a:extLst>
            </p:cNvPr>
            <p:cNvCxnSpPr>
              <a:cxnSpLocks/>
            </p:cNvCxnSpPr>
            <p:nvPr/>
          </p:nvCxnSpPr>
          <p:spPr>
            <a:xfrm>
              <a:off x="478019" y="3021117"/>
              <a:ext cx="578118" cy="0"/>
            </a:xfrm>
            <a:prstGeom prst="straightConnector1">
              <a:avLst/>
            </a:prstGeom>
            <a:ln w="76200">
              <a:solidFill>
                <a:srgbClr val="003C72"/>
              </a:solidFill>
              <a:headEnd type="triangle" w="sm" len="sm"/>
              <a:tailEnd type="triangle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5" name="Rectangle 24">
              <a:extLst>
                <a:ext uri="{FF2B5EF4-FFF2-40B4-BE49-F238E27FC236}">
                  <a16:creationId xmlns:a16="http://schemas.microsoft.com/office/drawing/2014/main" id="{ADC7DF89-3395-9D4D-9FD7-F94C8680EC1F}"/>
                </a:ext>
              </a:extLst>
            </p:cNvPr>
            <p:cNvSpPr/>
            <p:nvPr/>
          </p:nvSpPr>
          <p:spPr>
            <a:xfrm>
              <a:off x="228599" y="2776570"/>
              <a:ext cx="1076958" cy="534051"/>
            </a:xfrm>
            <a:prstGeom prst="rect">
              <a:avLst/>
            </a:prstGeom>
          </p:spPr>
          <p:txBody>
            <a:bodyPr lIns="0" tIns="0" rIns="0" bIns="0">
              <a:noAutofit/>
            </a:bodyPr>
            <a:lstStyle/>
            <a:p>
              <a:pPr algn="ctr"/>
              <a:r>
                <a:rPr lang="en-US" sz="1050" dirty="0">
                  <a:solidFill>
                    <a:srgbClr val="003C72"/>
                  </a:solidFill>
                  <a:latin typeface="Arial" panose="020B060402020202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6 FEET</a:t>
              </a:r>
              <a:endParaRPr lang="en-US" sz="1050" dirty="0">
                <a:solidFill>
                  <a:srgbClr val="003C72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13" name="Group 12">
            <a:extLst>
              <a:ext uri="{FF2B5EF4-FFF2-40B4-BE49-F238E27FC236}">
                <a16:creationId xmlns:a16="http://schemas.microsoft.com/office/drawing/2014/main" id="{284814D7-477C-7E47-9EEB-51452E5369A1}"/>
              </a:ext>
            </a:extLst>
          </p:cNvPr>
          <p:cNvGrpSpPr/>
          <p:nvPr/>
        </p:nvGrpSpPr>
        <p:grpSpPr>
          <a:xfrm>
            <a:off x="239065" y="4870067"/>
            <a:ext cx="3418535" cy="563033"/>
            <a:chOff x="239065" y="4846871"/>
            <a:chExt cx="3418535" cy="563033"/>
          </a:xfrm>
        </p:grpSpPr>
        <p:pic>
          <p:nvPicPr>
            <p:cNvPr id="41" name="Picture 40">
              <a:extLst>
                <a:ext uri="{FF2B5EF4-FFF2-40B4-BE49-F238E27FC236}">
                  <a16:creationId xmlns:a16="http://schemas.microsoft.com/office/drawing/2014/main" id="{D567A057-C4C6-DD4F-BDB1-ED8642231A9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clrChange>
                <a:clrFrom>
                  <a:srgbClr val="FFFFFF">
                    <a:alpha val="0"/>
                  </a:srgbClr>
                </a:clrFrom>
                <a:clrTo>
                  <a:srgbClr val="FFFFFF">
                    <a:alpha val="0"/>
                  </a:srgbClr>
                </a:clrTo>
              </a:clrChange>
            </a:blip>
            <a:srcRect r="26402" b="3021"/>
            <a:stretch/>
          </p:blipFill>
          <p:spPr>
            <a:xfrm>
              <a:off x="1118841" y="4846871"/>
              <a:ext cx="198070" cy="534051"/>
            </a:xfrm>
            <a:prstGeom prst="rect">
              <a:avLst/>
            </a:prstGeom>
          </p:spPr>
        </p:pic>
        <p:pic>
          <p:nvPicPr>
            <p:cNvPr id="26" name="Picture 25">
              <a:extLst>
                <a:ext uri="{FF2B5EF4-FFF2-40B4-BE49-F238E27FC236}">
                  <a16:creationId xmlns:a16="http://schemas.microsoft.com/office/drawing/2014/main" id="{C66B491E-6110-D944-B1B1-EB386178F5E3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239065" y="4878988"/>
              <a:ext cx="223980" cy="530916"/>
            </a:xfrm>
            <a:prstGeom prst="rect">
              <a:avLst/>
            </a:prstGeom>
          </p:spPr>
        </p:pic>
        <p:sp>
          <p:nvSpPr>
            <p:cNvPr id="27" name="Rounded Rectangular Callout 26">
              <a:extLst>
                <a:ext uri="{FF2B5EF4-FFF2-40B4-BE49-F238E27FC236}">
                  <a16:creationId xmlns:a16="http://schemas.microsoft.com/office/drawing/2014/main" id="{FBFE0C36-1690-F948-A94A-716492B61060}"/>
                </a:ext>
              </a:extLst>
            </p:cNvPr>
            <p:cNvSpPr/>
            <p:nvPr/>
          </p:nvSpPr>
          <p:spPr>
            <a:xfrm>
              <a:off x="547913" y="4875852"/>
              <a:ext cx="459263" cy="140670"/>
            </a:xfrm>
            <a:prstGeom prst="wedgeRoundRectCallout">
              <a:avLst>
                <a:gd name="adj1" fmla="val -73420"/>
                <a:gd name="adj2" fmla="val 14349"/>
                <a:gd name="adj3" fmla="val 16667"/>
              </a:avLst>
            </a:prstGeom>
            <a:solidFill>
              <a:srgbClr val="003C7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sz="600" b="1" dirty="0">
                  <a:solidFill>
                    <a:schemeClr val="bg1"/>
                  </a:solidFill>
                  <a:latin typeface="Arial" panose="020B060402020202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6 feet!</a:t>
              </a:r>
              <a:endParaRPr lang="en-US" sz="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6" name="Rectangle 45">
              <a:extLst>
                <a:ext uri="{FF2B5EF4-FFF2-40B4-BE49-F238E27FC236}">
                  <a16:creationId xmlns:a16="http://schemas.microsoft.com/office/drawing/2014/main" id="{E5AB76A3-13EE-BE44-A0B8-56E6E3937C08}"/>
                </a:ext>
              </a:extLst>
            </p:cNvPr>
            <p:cNvSpPr/>
            <p:nvPr/>
          </p:nvSpPr>
          <p:spPr>
            <a:xfrm>
              <a:off x="1502940" y="4944619"/>
              <a:ext cx="2154660" cy="338554"/>
            </a:xfrm>
            <a:prstGeom prst="rect">
              <a:avLst/>
            </a:prstGeom>
          </p:spPr>
          <p:txBody>
            <a:bodyPr lIns="0" tIns="0" rIns="0" bIns="0">
              <a:spAutoFit/>
            </a:bodyPr>
            <a:lstStyle/>
            <a:p>
              <a:r>
                <a:rPr lang="en-US" sz="1100" dirty="0">
                  <a:solidFill>
                    <a:srgbClr val="09446D"/>
                  </a:solidFill>
                  <a:latin typeface="Arial" panose="020B060402020202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Dedicated social distancing ambassadors in every facility.</a:t>
              </a:r>
            </a:p>
          </p:txBody>
        </p:sp>
      </p:grpSp>
      <p:grpSp>
        <p:nvGrpSpPr>
          <p:cNvPr id="10" name="Group 9">
            <a:extLst>
              <a:ext uri="{FF2B5EF4-FFF2-40B4-BE49-F238E27FC236}">
                <a16:creationId xmlns:a16="http://schemas.microsoft.com/office/drawing/2014/main" id="{BBF85E2A-C401-0D4A-AC3D-FCE2EE6D4C3D}"/>
              </a:ext>
            </a:extLst>
          </p:cNvPr>
          <p:cNvGrpSpPr/>
          <p:nvPr/>
        </p:nvGrpSpPr>
        <p:grpSpPr>
          <a:xfrm>
            <a:off x="225647" y="4187728"/>
            <a:ext cx="3431953" cy="539795"/>
            <a:chOff x="225647" y="4170331"/>
            <a:chExt cx="3431953" cy="539795"/>
          </a:xfrm>
        </p:grpSpPr>
        <p:pic>
          <p:nvPicPr>
            <p:cNvPr id="48" name="Picture 47">
              <a:extLst>
                <a:ext uri="{FF2B5EF4-FFF2-40B4-BE49-F238E27FC236}">
                  <a16:creationId xmlns:a16="http://schemas.microsoft.com/office/drawing/2014/main" id="{98606B8D-957E-C54F-949B-7BBDD765554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 l="27654" t="11585" r="27654" b="11585"/>
            <a:stretch/>
          </p:blipFill>
          <p:spPr>
            <a:xfrm>
              <a:off x="225647" y="4170331"/>
              <a:ext cx="262837" cy="539795"/>
            </a:xfrm>
            <a:prstGeom prst="rect">
              <a:avLst/>
            </a:prstGeom>
          </p:spPr>
        </p:pic>
        <p:grpSp>
          <p:nvGrpSpPr>
            <p:cNvPr id="34" name="Group 33">
              <a:extLst>
                <a:ext uri="{FF2B5EF4-FFF2-40B4-BE49-F238E27FC236}">
                  <a16:creationId xmlns:a16="http://schemas.microsoft.com/office/drawing/2014/main" id="{AC2D80CF-2A88-6A4E-9824-23F82F7097F2}"/>
                </a:ext>
              </a:extLst>
            </p:cNvPr>
            <p:cNvGrpSpPr/>
            <p:nvPr/>
          </p:nvGrpSpPr>
          <p:grpSpPr>
            <a:xfrm>
              <a:off x="239065" y="4170331"/>
              <a:ext cx="1076958" cy="534051"/>
              <a:chOff x="228598" y="3019875"/>
              <a:chExt cx="1453861" cy="720951"/>
            </a:xfrm>
          </p:grpSpPr>
          <p:cxnSp>
            <p:nvCxnSpPr>
              <p:cNvPr id="37" name="Straight Arrow Connector 36">
                <a:extLst>
                  <a:ext uri="{FF2B5EF4-FFF2-40B4-BE49-F238E27FC236}">
                    <a16:creationId xmlns:a16="http://schemas.microsoft.com/office/drawing/2014/main" id="{926D58AC-BB06-6A43-B0E5-818F3DF68C6C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65308" y="3350005"/>
                <a:ext cx="780442" cy="0"/>
              </a:xfrm>
              <a:prstGeom prst="straightConnector1">
                <a:avLst/>
              </a:prstGeom>
              <a:ln w="76200">
                <a:solidFill>
                  <a:srgbClr val="003C72"/>
                </a:solidFill>
                <a:headEnd type="triangle" w="sm" len="sm"/>
                <a:tailEnd type="triangle" w="sm" len="sm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8" name="Rectangle 37">
                <a:extLst>
                  <a:ext uri="{FF2B5EF4-FFF2-40B4-BE49-F238E27FC236}">
                    <a16:creationId xmlns:a16="http://schemas.microsoft.com/office/drawing/2014/main" id="{139038D3-6650-0F4F-AD90-7ABC1B9D389F}"/>
                  </a:ext>
                </a:extLst>
              </p:cNvPr>
              <p:cNvSpPr/>
              <p:nvPr/>
            </p:nvSpPr>
            <p:spPr>
              <a:xfrm>
                <a:off x="228598" y="3019875"/>
                <a:ext cx="1453861" cy="720951"/>
              </a:xfrm>
              <a:prstGeom prst="rect">
                <a:avLst/>
              </a:prstGeom>
            </p:spPr>
            <p:txBody>
              <a:bodyPr lIns="0" tIns="0" rIns="0" bIns="0">
                <a:noAutofit/>
              </a:bodyPr>
              <a:lstStyle/>
              <a:p>
                <a:pPr algn="ctr"/>
                <a:r>
                  <a:rPr lang="en-US" sz="1050" dirty="0">
                    <a:solidFill>
                      <a:srgbClr val="003C72"/>
                    </a:solidFill>
                    <a:latin typeface="Arial" panose="020B0604020202020204" pitchFamily="34" charset="0"/>
                    <a:ea typeface="Calibri" panose="020F0502020204030204" pitchFamily="34" charset="0"/>
                    <a:cs typeface="Arial" panose="020B0604020202020204" pitchFamily="34" charset="0"/>
                  </a:rPr>
                  <a:t>6 FEET</a:t>
                </a:r>
                <a:endParaRPr lang="en-US" sz="1050" dirty="0">
                  <a:solidFill>
                    <a:srgbClr val="003C72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pic>
          <p:nvPicPr>
            <p:cNvPr id="49" name="Picture 48">
              <a:extLst>
                <a:ext uri="{FF2B5EF4-FFF2-40B4-BE49-F238E27FC236}">
                  <a16:creationId xmlns:a16="http://schemas.microsoft.com/office/drawing/2014/main" id="{44355719-ECCC-5440-B389-BFB2A82D453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/>
            <a:srcRect l="27654" t="11585" r="27654" b="11585"/>
            <a:stretch/>
          </p:blipFill>
          <p:spPr>
            <a:xfrm>
              <a:off x="1086458" y="4170331"/>
              <a:ext cx="262837" cy="539795"/>
            </a:xfrm>
            <a:prstGeom prst="rect">
              <a:avLst/>
            </a:prstGeom>
          </p:spPr>
        </p:pic>
        <p:sp>
          <p:nvSpPr>
            <p:cNvPr id="50" name="Rectangle 49">
              <a:extLst>
                <a:ext uri="{FF2B5EF4-FFF2-40B4-BE49-F238E27FC236}">
                  <a16:creationId xmlns:a16="http://schemas.microsoft.com/office/drawing/2014/main" id="{77C7DB9D-FFBB-0148-BCB2-7A82673CECE2}"/>
                </a:ext>
              </a:extLst>
            </p:cNvPr>
            <p:cNvSpPr/>
            <p:nvPr/>
          </p:nvSpPr>
          <p:spPr>
            <a:xfrm>
              <a:off x="1502940" y="4186313"/>
              <a:ext cx="2154660" cy="507831"/>
            </a:xfrm>
            <a:prstGeom prst="rect">
              <a:avLst/>
            </a:prstGeom>
          </p:spPr>
          <p:txBody>
            <a:bodyPr lIns="0" tIns="0" rIns="0" bIns="0">
              <a:spAutoFit/>
            </a:bodyPr>
            <a:lstStyle/>
            <a:p>
              <a:r>
                <a:rPr lang="en-US" sz="1100" dirty="0">
                  <a:solidFill>
                    <a:srgbClr val="09446D"/>
                  </a:solidFill>
                  <a:latin typeface="Arial" panose="020B060402020202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Reconfigured cafeterias, break areas and team huddle areas, and limited room capacities.</a:t>
              </a:r>
            </a:p>
          </p:txBody>
        </p:sp>
      </p:grpSp>
      <p:grpSp>
        <p:nvGrpSpPr>
          <p:cNvPr id="9" name="Group 8">
            <a:extLst>
              <a:ext uri="{FF2B5EF4-FFF2-40B4-BE49-F238E27FC236}">
                <a16:creationId xmlns:a16="http://schemas.microsoft.com/office/drawing/2014/main" id="{AB8AF978-E482-104D-AE54-8EE03550017A}"/>
              </a:ext>
            </a:extLst>
          </p:cNvPr>
          <p:cNvGrpSpPr/>
          <p:nvPr/>
        </p:nvGrpSpPr>
        <p:grpSpPr>
          <a:xfrm>
            <a:off x="233030" y="3458965"/>
            <a:ext cx="3423997" cy="586219"/>
            <a:chOff x="233030" y="3447367"/>
            <a:chExt cx="3423997" cy="586219"/>
          </a:xfrm>
        </p:grpSpPr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47D67E65-A471-C844-A3B5-6431E6AB15A4}"/>
                </a:ext>
              </a:extLst>
            </p:cNvPr>
            <p:cNvGrpSpPr/>
            <p:nvPr/>
          </p:nvGrpSpPr>
          <p:grpSpPr>
            <a:xfrm>
              <a:off x="233030" y="3447367"/>
              <a:ext cx="1083881" cy="586219"/>
              <a:chOff x="233030" y="3447367"/>
              <a:chExt cx="1083881" cy="586219"/>
            </a:xfrm>
          </p:grpSpPr>
          <p:grpSp>
            <p:nvGrpSpPr>
              <p:cNvPr id="5" name="Group 4">
                <a:extLst>
                  <a:ext uri="{FF2B5EF4-FFF2-40B4-BE49-F238E27FC236}">
                    <a16:creationId xmlns:a16="http://schemas.microsoft.com/office/drawing/2014/main" id="{D50CADD8-A07E-ED48-A689-3B3B4283411B}"/>
                  </a:ext>
                </a:extLst>
              </p:cNvPr>
              <p:cNvGrpSpPr/>
              <p:nvPr/>
            </p:nvGrpSpPr>
            <p:grpSpPr>
              <a:xfrm>
                <a:off x="233030" y="3499534"/>
                <a:ext cx="1083881" cy="534052"/>
                <a:chOff x="233030" y="3499534"/>
                <a:chExt cx="1083881" cy="534052"/>
              </a:xfrm>
            </p:grpSpPr>
            <p:pic>
              <p:nvPicPr>
                <p:cNvPr id="30" name="Picture 29">
                  <a:extLst>
                    <a:ext uri="{FF2B5EF4-FFF2-40B4-BE49-F238E27FC236}">
                      <a16:creationId xmlns:a16="http://schemas.microsoft.com/office/drawing/2014/main" id="{554AC092-C12A-4B4F-9B6D-E1C9C348D6D3}"/>
                    </a:ext>
                  </a:extLst>
                </p:cNvPr>
                <p:cNvPicPr>
                  <a:picLocks noChangeAspect="1"/>
                </p:cNvPicPr>
                <p:nvPr/>
              </p:nvPicPr>
              <p:blipFill rotWithShape="1">
                <a:blip r:embed="rId4">
                  <a:clrChange>
                    <a:clrFrom>
                      <a:srgbClr val="FFFFFF">
                        <a:alpha val="0"/>
                      </a:srgbClr>
                    </a:clrFrom>
                    <a:clrTo>
                      <a:srgbClr val="FFFFFF">
                        <a:alpha val="0"/>
                      </a:srgbClr>
                    </a:clrTo>
                  </a:clrChange>
                </a:blip>
                <a:srcRect r="26402" b="3021"/>
                <a:stretch/>
              </p:blipFill>
              <p:spPr>
                <a:xfrm>
                  <a:off x="233030" y="3499535"/>
                  <a:ext cx="198070" cy="534051"/>
                </a:xfrm>
                <a:prstGeom prst="rect">
                  <a:avLst/>
                </a:prstGeom>
              </p:spPr>
            </p:pic>
            <p:pic>
              <p:nvPicPr>
                <p:cNvPr id="31" name="Picture 30">
                  <a:extLst>
                    <a:ext uri="{FF2B5EF4-FFF2-40B4-BE49-F238E27FC236}">
                      <a16:creationId xmlns:a16="http://schemas.microsoft.com/office/drawing/2014/main" id="{E3D1599F-5D09-AC41-8AD5-AA25AA665A7D}"/>
                    </a:ext>
                  </a:extLst>
                </p:cNvPr>
                <p:cNvPicPr>
                  <a:picLocks noChangeAspect="1"/>
                </p:cNvPicPr>
                <p:nvPr/>
              </p:nvPicPr>
              <p:blipFill rotWithShape="1">
                <a:blip r:embed="rId4">
                  <a:clrChange>
                    <a:clrFrom>
                      <a:srgbClr val="FFFFFF">
                        <a:alpha val="0"/>
                      </a:srgbClr>
                    </a:clrFrom>
                    <a:clrTo>
                      <a:srgbClr val="FFFFFF">
                        <a:alpha val="0"/>
                      </a:srgbClr>
                    </a:clrTo>
                  </a:clrChange>
                </a:blip>
                <a:srcRect r="26402" b="3021"/>
                <a:stretch/>
              </p:blipFill>
              <p:spPr>
                <a:xfrm>
                  <a:off x="1118841" y="3499534"/>
                  <a:ext cx="198070" cy="534051"/>
                </a:xfrm>
                <a:prstGeom prst="rect">
                  <a:avLst/>
                </a:prstGeom>
              </p:spPr>
            </p:pic>
          </p:grpSp>
          <p:grpSp>
            <p:nvGrpSpPr>
              <p:cNvPr id="53" name="Group 52">
                <a:extLst>
                  <a:ext uri="{FF2B5EF4-FFF2-40B4-BE49-F238E27FC236}">
                    <a16:creationId xmlns:a16="http://schemas.microsoft.com/office/drawing/2014/main" id="{0E710D2A-F8AC-AB4F-B0DE-6C74EA81DE2F}"/>
                  </a:ext>
                </a:extLst>
              </p:cNvPr>
              <p:cNvGrpSpPr/>
              <p:nvPr/>
            </p:nvGrpSpPr>
            <p:grpSpPr>
              <a:xfrm>
                <a:off x="336799" y="3447367"/>
                <a:ext cx="877809" cy="539795"/>
                <a:chOff x="1712389" y="3727836"/>
                <a:chExt cx="877809" cy="550044"/>
              </a:xfrm>
              <a:scene3d>
                <a:camera prst="orthographicFront">
                  <a:rot lat="20999999" lon="3600000" rev="0"/>
                </a:camera>
                <a:lightRig rig="threePt" dir="t"/>
              </a:scene3d>
            </p:grpSpPr>
            <p:sp>
              <p:nvSpPr>
                <p:cNvPr id="44" name="Rounded Rectangle 43">
                  <a:extLst>
                    <a:ext uri="{FF2B5EF4-FFF2-40B4-BE49-F238E27FC236}">
                      <a16:creationId xmlns:a16="http://schemas.microsoft.com/office/drawing/2014/main" id="{8E806002-E5A6-DA4E-A8A8-2648544D7ED1}"/>
                    </a:ext>
                  </a:extLst>
                </p:cNvPr>
                <p:cNvSpPr/>
                <p:nvPr/>
              </p:nvSpPr>
              <p:spPr>
                <a:xfrm>
                  <a:off x="1712389" y="3727836"/>
                  <a:ext cx="877809" cy="432674"/>
                </a:xfrm>
                <a:prstGeom prst="roundRect">
                  <a:avLst/>
                </a:prstGeom>
                <a:noFill/>
                <a:ln w="38100">
                  <a:solidFill>
                    <a:srgbClr val="003C72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cxnSp>
              <p:nvCxnSpPr>
                <p:cNvPr id="54" name="Straight Connector 53">
                  <a:extLst>
                    <a:ext uri="{FF2B5EF4-FFF2-40B4-BE49-F238E27FC236}">
                      <a16:creationId xmlns:a16="http://schemas.microsoft.com/office/drawing/2014/main" id="{576170B7-B647-8343-A9E7-8F37ACA2FDCF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2539586" y="4163750"/>
                  <a:ext cx="0" cy="114130"/>
                </a:xfrm>
                <a:prstGeom prst="line">
                  <a:avLst/>
                </a:prstGeom>
                <a:ln w="38100">
                  <a:solidFill>
                    <a:srgbClr val="003C72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56" name="Rounded Rectangle 55">
                  <a:extLst>
                    <a:ext uri="{FF2B5EF4-FFF2-40B4-BE49-F238E27FC236}">
                      <a16:creationId xmlns:a16="http://schemas.microsoft.com/office/drawing/2014/main" id="{5013BA15-360B-CD41-936A-679C9C97ED2A}"/>
                    </a:ext>
                  </a:extLst>
                </p:cNvPr>
                <p:cNvSpPr/>
                <p:nvPr/>
              </p:nvSpPr>
              <p:spPr>
                <a:xfrm>
                  <a:off x="2483837" y="4231138"/>
                  <a:ext cx="106361" cy="46742"/>
                </a:xfrm>
                <a:prstGeom prst="roundRect">
                  <a:avLst/>
                </a:prstGeom>
                <a:solidFill>
                  <a:srgbClr val="003C7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cxnSp>
              <p:nvCxnSpPr>
                <p:cNvPr id="58" name="Straight Connector 57">
                  <a:extLst>
                    <a:ext uri="{FF2B5EF4-FFF2-40B4-BE49-F238E27FC236}">
                      <a16:creationId xmlns:a16="http://schemas.microsoft.com/office/drawing/2014/main" id="{EC3E7297-788E-084D-A6DC-B061077E1F29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1768138" y="4163750"/>
                  <a:ext cx="0" cy="114130"/>
                </a:xfrm>
                <a:prstGeom prst="line">
                  <a:avLst/>
                </a:prstGeom>
                <a:ln w="38100">
                  <a:solidFill>
                    <a:srgbClr val="003C72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59" name="Rounded Rectangle 58">
                  <a:extLst>
                    <a:ext uri="{FF2B5EF4-FFF2-40B4-BE49-F238E27FC236}">
                      <a16:creationId xmlns:a16="http://schemas.microsoft.com/office/drawing/2014/main" id="{B887D92A-353D-8846-9197-380FB7CFEFF9}"/>
                    </a:ext>
                  </a:extLst>
                </p:cNvPr>
                <p:cNvSpPr/>
                <p:nvPr/>
              </p:nvSpPr>
              <p:spPr>
                <a:xfrm>
                  <a:off x="1712389" y="4231138"/>
                  <a:ext cx="106361" cy="46742"/>
                </a:xfrm>
                <a:prstGeom prst="roundRect">
                  <a:avLst/>
                </a:prstGeom>
                <a:solidFill>
                  <a:srgbClr val="003C7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</p:grpSp>
        </p:grpSp>
        <p:sp>
          <p:nvSpPr>
            <p:cNvPr id="61" name="Rectangle 60">
              <a:extLst>
                <a:ext uri="{FF2B5EF4-FFF2-40B4-BE49-F238E27FC236}">
                  <a16:creationId xmlns:a16="http://schemas.microsoft.com/office/drawing/2014/main" id="{E22FD2A8-AF3E-ED41-BEF9-04981D0BD494}"/>
                </a:ext>
              </a:extLst>
            </p:cNvPr>
            <p:cNvSpPr/>
            <p:nvPr/>
          </p:nvSpPr>
          <p:spPr>
            <a:xfrm>
              <a:off x="1502940" y="3512644"/>
              <a:ext cx="2154087" cy="507831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r>
                <a:rPr lang="en-US" sz="1100" dirty="0">
                  <a:solidFill>
                    <a:srgbClr val="09446D"/>
                  </a:solidFill>
                  <a:latin typeface="Arial" panose="020B060402020202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Installed solid Lexan-plastic dividers between other workstations. </a:t>
              </a:r>
              <a:endParaRPr lang="en-US" sz="1100" dirty="0">
                <a:solidFill>
                  <a:srgbClr val="09446D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66" name="Rectangle 65">
            <a:extLst>
              <a:ext uri="{FF2B5EF4-FFF2-40B4-BE49-F238E27FC236}">
                <a16:creationId xmlns:a16="http://schemas.microsoft.com/office/drawing/2014/main" id="{DCD271B6-41E9-0C46-A60B-B9187762909B}"/>
              </a:ext>
            </a:extLst>
          </p:cNvPr>
          <p:cNvSpPr/>
          <p:nvPr/>
        </p:nvSpPr>
        <p:spPr>
          <a:xfrm>
            <a:off x="4919472" y="3978308"/>
            <a:ext cx="2624328" cy="50783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r>
              <a:rPr lang="en-US" sz="1100" dirty="0">
                <a:solidFill>
                  <a:srgbClr val="09446D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6-second touchless temperature screening for every person entering any GEA manufacturing facility. </a:t>
            </a:r>
          </a:p>
        </p:txBody>
      </p:sp>
      <p:sp>
        <p:nvSpPr>
          <p:cNvPr id="70" name="Rectangle 69">
            <a:extLst>
              <a:ext uri="{FF2B5EF4-FFF2-40B4-BE49-F238E27FC236}">
                <a16:creationId xmlns:a16="http://schemas.microsoft.com/office/drawing/2014/main" id="{006A48D8-84C2-8D43-80C3-EFB2B1944347}"/>
              </a:ext>
            </a:extLst>
          </p:cNvPr>
          <p:cNvSpPr/>
          <p:nvPr/>
        </p:nvSpPr>
        <p:spPr>
          <a:xfrm>
            <a:off x="4919472" y="5167922"/>
            <a:ext cx="2624328" cy="50783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r>
              <a:rPr lang="en-US" sz="1100" dirty="0">
                <a:solidFill>
                  <a:srgbClr val="09446D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Established 24/7 COVID-19 reporting and monitoring system to receive employee health concerns.</a:t>
            </a:r>
          </a:p>
        </p:txBody>
      </p:sp>
      <p:sp>
        <p:nvSpPr>
          <p:cNvPr id="72" name="Rectangle 71">
            <a:extLst>
              <a:ext uri="{FF2B5EF4-FFF2-40B4-BE49-F238E27FC236}">
                <a16:creationId xmlns:a16="http://schemas.microsoft.com/office/drawing/2014/main" id="{EFE05655-FBF3-6D4D-A02C-924192A5F225}"/>
              </a:ext>
            </a:extLst>
          </p:cNvPr>
          <p:cNvSpPr/>
          <p:nvPr/>
        </p:nvSpPr>
        <p:spPr>
          <a:xfrm>
            <a:off x="4919472" y="5751468"/>
            <a:ext cx="2624328" cy="67710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r>
              <a:rPr lang="en-US" sz="1100" dirty="0">
                <a:solidFill>
                  <a:srgbClr val="09446D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Health professionals are available onsite at every manufacturing facility and through telemedicine to respond to employee health needs and questions.  </a:t>
            </a:r>
          </a:p>
        </p:txBody>
      </p:sp>
      <p:sp>
        <p:nvSpPr>
          <p:cNvPr id="68" name="Rectangle 67">
            <a:extLst>
              <a:ext uri="{FF2B5EF4-FFF2-40B4-BE49-F238E27FC236}">
                <a16:creationId xmlns:a16="http://schemas.microsoft.com/office/drawing/2014/main" id="{75332804-305B-624F-9DE8-DBFEFE8242CF}"/>
              </a:ext>
            </a:extLst>
          </p:cNvPr>
          <p:cNvSpPr/>
          <p:nvPr/>
        </p:nvSpPr>
        <p:spPr>
          <a:xfrm>
            <a:off x="4919472" y="4573115"/>
            <a:ext cx="2624328" cy="50783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r>
              <a:rPr lang="en-US" sz="1100" dirty="0">
                <a:solidFill>
                  <a:srgbClr val="09446D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Anyone exhibiting signs of illness is required to stay home from work and seek medical care. </a:t>
            </a:r>
          </a:p>
        </p:txBody>
      </p:sp>
      <p:grpSp>
        <p:nvGrpSpPr>
          <p:cNvPr id="107" name="Group 106">
            <a:extLst>
              <a:ext uri="{FF2B5EF4-FFF2-40B4-BE49-F238E27FC236}">
                <a16:creationId xmlns:a16="http://schemas.microsoft.com/office/drawing/2014/main" id="{B4E19193-A672-A847-B51C-38F22F16B31D}"/>
              </a:ext>
            </a:extLst>
          </p:cNvPr>
          <p:cNvGrpSpPr/>
          <p:nvPr/>
        </p:nvGrpSpPr>
        <p:grpSpPr>
          <a:xfrm>
            <a:off x="332883" y="5992508"/>
            <a:ext cx="3325093" cy="530352"/>
            <a:chOff x="332883" y="6177174"/>
            <a:chExt cx="3325093" cy="530352"/>
          </a:xfrm>
        </p:grpSpPr>
        <p:pic>
          <p:nvPicPr>
            <p:cNvPr id="69" name="Picture 68">
              <a:extLst>
                <a:ext uri="{FF2B5EF4-FFF2-40B4-BE49-F238E27FC236}">
                  <a16:creationId xmlns:a16="http://schemas.microsoft.com/office/drawing/2014/main" id="{B31AEEA3-A252-8941-A006-52261E76B79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/>
            <a:srcRect l="11893" r="11292"/>
            <a:stretch/>
          </p:blipFill>
          <p:spPr>
            <a:xfrm>
              <a:off x="332883" y="6177174"/>
              <a:ext cx="407385" cy="530352"/>
            </a:xfrm>
            <a:prstGeom prst="rect">
              <a:avLst/>
            </a:prstGeom>
          </p:spPr>
        </p:pic>
        <p:sp>
          <p:nvSpPr>
            <p:cNvPr id="79" name="Rectangle 78">
              <a:extLst>
                <a:ext uri="{FF2B5EF4-FFF2-40B4-BE49-F238E27FC236}">
                  <a16:creationId xmlns:a16="http://schemas.microsoft.com/office/drawing/2014/main" id="{0C399108-AB40-D748-B189-F210D7B166EE}"/>
                </a:ext>
              </a:extLst>
            </p:cNvPr>
            <p:cNvSpPr/>
            <p:nvPr/>
          </p:nvSpPr>
          <p:spPr>
            <a:xfrm>
              <a:off x="987928" y="6188435"/>
              <a:ext cx="2670048" cy="507831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r>
                <a:rPr lang="en-US" sz="1100" dirty="0">
                  <a:solidFill>
                    <a:srgbClr val="09446D"/>
                  </a:solidFill>
                  <a:latin typeface="Arial" panose="020B060402020202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Increased professional cleaning and sanitizing services in all facilities with additional staff and enhanced standards.</a:t>
              </a:r>
            </a:p>
          </p:txBody>
        </p:sp>
      </p:grpSp>
      <p:grpSp>
        <p:nvGrpSpPr>
          <p:cNvPr id="109" name="Group 108">
            <a:extLst>
              <a:ext uri="{FF2B5EF4-FFF2-40B4-BE49-F238E27FC236}">
                <a16:creationId xmlns:a16="http://schemas.microsoft.com/office/drawing/2014/main" id="{AD140CAA-8DF0-8E40-AB2A-6E309729FA12}"/>
              </a:ext>
            </a:extLst>
          </p:cNvPr>
          <p:cNvGrpSpPr/>
          <p:nvPr/>
        </p:nvGrpSpPr>
        <p:grpSpPr>
          <a:xfrm>
            <a:off x="228600" y="7338300"/>
            <a:ext cx="3428999" cy="508000"/>
            <a:chOff x="228600" y="7314241"/>
            <a:chExt cx="3428999" cy="508000"/>
          </a:xfrm>
        </p:grpSpPr>
        <p:pic>
          <p:nvPicPr>
            <p:cNvPr id="71" name="Picture 70">
              <a:extLst>
                <a:ext uri="{FF2B5EF4-FFF2-40B4-BE49-F238E27FC236}">
                  <a16:creationId xmlns:a16="http://schemas.microsoft.com/office/drawing/2014/main" id="{B8C816B0-2417-3C46-83F2-C69EC34304B7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228600" y="7314241"/>
              <a:ext cx="615950" cy="508000"/>
            </a:xfrm>
            <a:prstGeom prst="rect">
              <a:avLst/>
            </a:prstGeom>
          </p:spPr>
        </p:pic>
        <p:sp>
          <p:nvSpPr>
            <p:cNvPr id="81" name="Rectangle 80">
              <a:extLst>
                <a:ext uri="{FF2B5EF4-FFF2-40B4-BE49-F238E27FC236}">
                  <a16:creationId xmlns:a16="http://schemas.microsoft.com/office/drawing/2014/main" id="{ED94D529-5939-B249-8CB1-13870177A9B2}"/>
                </a:ext>
              </a:extLst>
            </p:cNvPr>
            <p:cNvSpPr/>
            <p:nvPr/>
          </p:nvSpPr>
          <p:spPr>
            <a:xfrm>
              <a:off x="987930" y="7314326"/>
              <a:ext cx="2669669" cy="507831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r>
                <a:rPr lang="en-US" sz="1100" dirty="0">
                  <a:solidFill>
                    <a:srgbClr val="09446D"/>
                  </a:solidFill>
                  <a:latin typeface="Arial" panose="020B060402020202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Increased portable hand sanitizer and hand-washing stations in facilities and on grounds from 300 to 500. </a:t>
              </a:r>
            </a:p>
          </p:txBody>
        </p:sp>
      </p:grpSp>
      <p:grpSp>
        <p:nvGrpSpPr>
          <p:cNvPr id="108" name="Group 107">
            <a:extLst>
              <a:ext uri="{FF2B5EF4-FFF2-40B4-BE49-F238E27FC236}">
                <a16:creationId xmlns:a16="http://schemas.microsoft.com/office/drawing/2014/main" id="{40B7CB66-B654-BF4A-B81B-64701926D12A}"/>
              </a:ext>
            </a:extLst>
          </p:cNvPr>
          <p:cNvGrpSpPr/>
          <p:nvPr/>
        </p:nvGrpSpPr>
        <p:grpSpPr>
          <a:xfrm>
            <a:off x="357930" y="6665404"/>
            <a:ext cx="3299669" cy="530352"/>
            <a:chOff x="357930" y="6743055"/>
            <a:chExt cx="3299669" cy="530352"/>
          </a:xfrm>
        </p:grpSpPr>
        <p:pic>
          <p:nvPicPr>
            <p:cNvPr id="77" name="Picture 76">
              <a:extLst>
                <a:ext uri="{FF2B5EF4-FFF2-40B4-BE49-F238E27FC236}">
                  <a16:creationId xmlns:a16="http://schemas.microsoft.com/office/drawing/2014/main" id="{004E371F-663A-9B4F-ABD6-584505FED300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357930" y="6743055"/>
              <a:ext cx="357290" cy="530352"/>
            </a:xfrm>
            <a:prstGeom prst="rect">
              <a:avLst/>
            </a:prstGeom>
          </p:spPr>
        </p:pic>
        <p:sp>
          <p:nvSpPr>
            <p:cNvPr id="83" name="Rectangle 82">
              <a:extLst>
                <a:ext uri="{FF2B5EF4-FFF2-40B4-BE49-F238E27FC236}">
                  <a16:creationId xmlns:a16="http://schemas.microsoft.com/office/drawing/2014/main" id="{74CE10D4-3DAA-6948-91EF-E7C0B01D6D79}"/>
                </a:ext>
              </a:extLst>
            </p:cNvPr>
            <p:cNvSpPr/>
            <p:nvPr/>
          </p:nvSpPr>
          <p:spPr>
            <a:xfrm>
              <a:off x="987927" y="6838954"/>
              <a:ext cx="2669672" cy="338554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r>
                <a:rPr lang="en-US" sz="1100" dirty="0">
                  <a:solidFill>
                    <a:srgbClr val="09446D"/>
                  </a:solidFill>
                  <a:latin typeface="Arial" panose="020B060402020202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All high-touch areas are cleaned multiple times per shift. </a:t>
              </a:r>
            </a:p>
          </p:txBody>
        </p:sp>
      </p:grpSp>
      <p:grpSp>
        <p:nvGrpSpPr>
          <p:cNvPr id="110" name="Group 109">
            <a:extLst>
              <a:ext uri="{FF2B5EF4-FFF2-40B4-BE49-F238E27FC236}">
                <a16:creationId xmlns:a16="http://schemas.microsoft.com/office/drawing/2014/main" id="{C0AF8ADE-62FC-724E-AF52-1124B6C42DC9}"/>
              </a:ext>
            </a:extLst>
          </p:cNvPr>
          <p:cNvGrpSpPr/>
          <p:nvPr/>
        </p:nvGrpSpPr>
        <p:grpSpPr>
          <a:xfrm>
            <a:off x="262335" y="7988844"/>
            <a:ext cx="3395262" cy="530352"/>
            <a:chOff x="262335" y="7874674"/>
            <a:chExt cx="3395262" cy="530352"/>
          </a:xfrm>
        </p:grpSpPr>
        <p:sp>
          <p:nvSpPr>
            <p:cNvPr id="84" name="Rectangle 83">
              <a:extLst>
                <a:ext uri="{FF2B5EF4-FFF2-40B4-BE49-F238E27FC236}">
                  <a16:creationId xmlns:a16="http://schemas.microsoft.com/office/drawing/2014/main" id="{9E2A1727-CFD0-3F4C-B38C-31A4D7B37F35}"/>
                </a:ext>
              </a:extLst>
            </p:cNvPr>
            <p:cNvSpPr/>
            <p:nvPr/>
          </p:nvSpPr>
          <p:spPr>
            <a:xfrm>
              <a:off x="987928" y="7885935"/>
              <a:ext cx="2669669" cy="507831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r>
                <a:rPr lang="en-US" sz="1100" dirty="0">
                  <a:solidFill>
                    <a:srgbClr val="09446D"/>
                  </a:solidFill>
                  <a:latin typeface="Arial" panose="020B060402020202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Enhanced steam cleanings in bathrooms with bathroom checks increased to two cleanings per bathroom per shift.  </a:t>
              </a:r>
            </a:p>
          </p:txBody>
        </p:sp>
        <p:pic>
          <p:nvPicPr>
            <p:cNvPr id="78" name="Picture 77">
              <a:extLst>
                <a:ext uri="{FF2B5EF4-FFF2-40B4-BE49-F238E27FC236}">
                  <a16:creationId xmlns:a16="http://schemas.microsoft.com/office/drawing/2014/main" id="{4B44DFC8-ADEE-7C48-B420-C72B898B764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0"/>
            <a:srcRect l="11173" r="11173"/>
            <a:stretch/>
          </p:blipFill>
          <p:spPr>
            <a:xfrm>
              <a:off x="262335" y="7874674"/>
              <a:ext cx="548480" cy="530352"/>
            </a:xfrm>
            <a:prstGeom prst="rect">
              <a:avLst/>
            </a:prstGeom>
          </p:spPr>
        </p:pic>
      </p:grpSp>
      <p:sp>
        <p:nvSpPr>
          <p:cNvPr id="99" name="Rectangle 98">
            <a:extLst>
              <a:ext uri="{FF2B5EF4-FFF2-40B4-BE49-F238E27FC236}">
                <a16:creationId xmlns:a16="http://schemas.microsoft.com/office/drawing/2014/main" id="{9D8FC435-AE30-DE4C-B6E1-202EF81FEC38}"/>
              </a:ext>
            </a:extLst>
          </p:cNvPr>
          <p:cNvSpPr/>
          <p:nvPr/>
        </p:nvSpPr>
        <p:spPr>
          <a:xfrm>
            <a:off x="6111553" y="9706690"/>
            <a:ext cx="1432247" cy="12311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>
            <a:noAutofit/>
          </a:bodyPr>
          <a:lstStyle/>
          <a:p>
            <a:pPr algn="r"/>
            <a:r>
              <a:rPr lang="en-US" sz="800" dirty="0">
                <a:latin typeface="Georgia" panose="02040502050405020303" pitchFamily="18" charset="0"/>
              </a:rPr>
              <a:t>Last updated April 21, 2020</a:t>
            </a:r>
            <a:endParaRPr lang="en-US" sz="800" u="sng" dirty="0">
              <a:latin typeface="Georgia" panose="02040502050405020303" pitchFamily="18" charset="0"/>
            </a:endParaRPr>
          </a:p>
        </p:txBody>
      </p:sp>
      <p:grpSp>
        <p:nvGrpSpPr>
          <p:cNvPr id="111" name="Group 110">
            <a:extLst>
              <a:ext uri="{FF2B5EF4-FFF2-40B4-BE49-F238E27FC236}">
                <a16:creationId xmlns:a16="http://schemas.microsoft.com/office/drawing/2014/main" id="{C6F5EAF3-210D-FC4C-9B95-06EC2C296816}"/>
              </a:ext>
            </a:extLst>
          </p:cNvPr>
          <p:cNvGrpSpPr/>
          <p:nvPr/>
        </p:nvGrpSpPr>
        <p:grpSpPr>
          <a:xfrm>
            <a:off x="403446" y="8661741"/>
            <a:ext cx="3253581" cy="530352"/>
            <a:chOff x="403446" y="8494671"/>
            <a:chExt cx="3253581" cy="530352"/>
          </a:xfrm>
        </p:grpSpPr>
        <p:sp>
          <p:nvSpPr>
            <p:cNvPr id="86" name="Rectangle 85">
              <a:extLst>
                <a:ext uri="{FF2B5EF4-FFF2-40B4-BE49-F238E27FC236}">
                  <a16:creationId xmlns:a16="http://schemas.microsoft.com/office/drawing/2014/main" id="{EAE388C4-E128-5E49-AAA1-C3BA682E51BB}"/>
                </a:ext>
              </a:extLst>
            </p:cNvPr>
            <p:cNvSpPr/>
            <p:nvPr/>
          </p:nvSpPr>
          <p:spPr>
            <a:xfrm>
              <a:off x="987928" y="8505932"/>
              <a:ext cx="2669099" cy="507831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r>
                <a:rPr lang="en-US" sz="1100" dirty="0">
                  <a:solidFill>
                    <a:srgbClr val="09446D"/>
                  </a:solidFill>
                  <a:latin typeface="Arial" panose="020B060402020202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Made additional supplies readily available including more than 2,670 sanitizing spray bottles and wipes for workstations.</a:t>
              </a:r>
            </a:p>
          </p:txBody>
        </p:sp>
        <p:pic>
          <p:nvPicPr>
            <p:cNvPr id="100" name="Picture 99">
              <a:extLst>
                <a:ext uri="{FF2B5EF4-FFF2-40B4-BE49-F238E27FC236}">
                  <a16:creationId xmlns:a16="http://schemas.microsoft.com/office/drawing/2014/main" id="{CF41022F-1C33-A245-8201-478BC8463085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/>
            <a:stretch>
              <a:fillRect/>
            </a:stretch>
          </p:blipFill>
          <p:spPr>
            <a:xfrm>
              <a:off x="403446" y="8494671"/>
              <a:ext cx="266259" cy="530352"/>
            </a:xfrm>
            <a:prstGeom prst="rect">
              <a:avLst/>
            </a:prstGeom>
          </p:spPr>
        </p:pic>
      </p:grpSp>
      <p:sp>
        <p:nvSpPr>
          <p:cNvPr id="88" name="Rectangle 87">
            <a:extLst>
              <a:ext uri="{FF2B5EF4-FFF2-40B4-BE49-F238E27FC236}">
                <a16:creationId xmlns:a16="http://schemas.microsoft.com/office/drawing/2014/main" id="{FCE2A511-8EB2-4648-9895-E154C60ADF92}"/>
              </a:ext>
            </a:extLst>
          </p:cNvPr>
          <p:cNvSpPr/>
          <p:nvPr/>
        </p:nvSpPr>
        <p:spPr>
          <a:xfrm>
            <a:off x="4919471" y="6831806"/>
            <a:ext cx="2624327" cy="70788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/>
          <a:p>
            <a:r>
              <a:rPr lang="en-US" sz="1100" dirty="0">
                <a:solidFill>
                  <a:srgbClr val="09446D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 dedicated team of GEA leaders focused on the COVID-19 crisis meets multiple times 24/7 to review the best actions to protect the health of all of us.</a:t>
            </a:r>
          </a:p>
        </p:txBody>
      </p:sp>
      <p:sp>
        <p:nvSpPr>
          <p:cNvPr id="87" name="Rectangle 86">
            <a:extLst>
              <a:ext uri="{FF2B5EF4-FFF2-40B4-BE49-F238E27FC236}">
                <a16:creationId xmlns:a16="http://schemas.microsoft.com/office/drawing/2014/main" id="{0BF8723A-B76B-0A42-8F58-5578B219C898}"/>
              </a:ext>
            </a:extLst>
          </p:cNvPr>
          <p:cNvSpPr/>
          <p:nvPr/>
        </p:nvSpPr>
        <p:spPr>
          <a:xfrm>
            <a:off x="4919471" y="7604147"/>
            <a:ext cx="2624327" cy="84638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r>
              <a:rPr lang="en-US" sz="1100" dirty="0">
                <a:solidFill>
                  <a:srgbClr val="09446D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Invited local public health officials to visit our facilities and provide guidance on any additional recommended steps—and implemented all recommendations immediately. </a:t>
            </a:r>
          </a:p>
        </p:txBody>
      </p:sp>
      <p:sp>
        <p:nvSpPr>
          <p:cNvPr id="94" name="Rounded Rectangle 93">
            <a:extLst>
              <a:ext uri="{FF2B5EF4-FFF2-40B4-BE49-F238E27FC236}">
                <a16:creationId xmlns:a16="http://schemas.microsoft.com/office/drawing/2014/main" id="{64D32FE7-E65A-2F41-A0DA-698F61043B40}"/>
              </a:ext>
            </a:extLst>
          </p:cNvPr>
          <p:cNvSpPr/>
          <p:nvPr/>
        </p:nvSpPr>
        <p:spPr>
          <a:xfrm>
            <a:off x="228599" y="2365505"/>
            <a:ext cx="3429000" cy="274320"/>
          </a:xfrm>
          <a:prstGeom prst="roundRect">
            <a:avLst>
              <a:gd name="adj" fmla="val 22131"/>
            </a:avLst>
          </a:prstGeom>
          <a:solidFill>
            <a:srgbClr val="C34628"/>
          </a:solidFill>
        </p:spPr>
        <p:txBody>
          <a:bodyPr wrap="square" lIns="0" tIns="0" rIns="0" bIns="0" anchor="ctr">
            <a:noAutofit/>
          </a:bodyPr>
          <a:lstStyle/>
          <a:p>
            <a:pPr algn="ctr"/>
            <a:r>
              <a:rPr lang="en-US" sz="1300" b="1" dirty="0">
                <a:solidFill>
                  <a:schemeClr val="bg1"/>
                </a:solidFill>
                <a:latin typeface="Gotham Black" panose="02000603040000020004" pitchFamily="2" charset="77"/>
                <a:ea typeface="Calibri" panose="020F0502020204030204" pitchFamily="34" charset="0"/>
                <a:cs typeface="Times New Roman" panose="02020603050405020304" pitchFamily="18" charset="0"/>
              </a:rPr>
              <a:t>CHANGES TO OUR FACTORIES</a:t>
            </a:r>
            <a:endParaRPr lang="en-US" sz="1300" dirty="0">
              <a:solidFill>
                <a:schemeClr val="bg1"/>
              </a:solidFill>
              <a:latin typeface="Gotham Black" panose="02000603040000020004" pitchFamily="2" charset="77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04" name="Rectangle 103">
            <a:extLst>
              <a:ext uri="{FF2B5EF4-FFF2-40B4-BE49-F238E27FC236}">
                <a16:creationId xmlns:a16="http://schemas.microsoft.com/office/drawing/2014/main" id="{E10E1736-342C-1745-B035-D83795D5E175}"/>
              </a:ext>
            </a:extLst>
          </p:cNvPr>
          <p:cNvSpPr/>
          <p:nvPr/>
        </p:nvSpPr>
        <p:spPr>
          <a:xfrm>
            <a:off x="4918897" y="2818467"/>
            <a:ext cx="2624330" cy="33855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r>
              <a:rPr lang="en-US" sz="1100" dirty="0">
                <a:solidFill>
                  <a:srgbClr val="09446D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Staggered shift start times, breaks, and lunches to promote social distancing.  </a:t>
            </a:r>
            <a:endParaRPr lang="en-US" sz="11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2" name="Rounded Rectangle 81">
            <a:extLst>
              <a:ext uri="{FF2B5EF4-FFF2-40B4-BE49-F238E27FC236}">
                <a16:creationId xmlns:a16="http://schemas.microsoft.com/office/drawing/2014/main" id="{8E2F1883-02FC-B842-91B9-A21B1423EEBA}"/>
              </a:ext>
            </a:extLst>
          </p:cNvPr>
          <p:cNvSpPr/>
          <p:nvPr/>
        </p:nvSpPr>
        <p:spPr>
          <a:xfrm>
            <a:off x="4114800" y="2365505"/>
            <a:ext cx="3429000" cy="274320"/>
          </a:xfrm>
          <a:prstGeom prst="roundRect">
            <a:avLst>
              <a:gd name="adj" fmla="val 22131"/>
            </a:avLst>
          </a:prstGeom>
          <a:solidFill>
            <a:srgbClr val="C34628"/>
          </a:solidFill>
        </p:spPr>
        <p:txBody>
          <a:bodyPr wrap="square" lIns="0" tIns="0" rIns="0" bIns="0" anchor="ctr">
            <a:noAutofit/>
          </a:bodyPr>
          <a:lstStyle/>
          <a:p>
            <a:pPr algn="ctr"/>
            <a:r>
              <a:rPr lang="en-US" sz="1300" b="1" dirty="0">
                <a:solidFill>
                  <a:schemeClr val="bg1"/>
                </a:solidFill>
                <a:latin typeface="Gotham Black" panose="02000603040000020004" pitchFamily="2" charset="77"/>
                <a:ea typeface="Calibri" panose="020F0502020204030204" pitchFamily="34" charset="0"/>
                <a:cs typeface="Times New Roman" panose="02020603050405020304" pitchFamily="18" charset="0"/>
              </a:rPr>
              <a:t>PROMOTING EMPLOYEE HEALTH</a:t>
            </a:r>
          </a:p>
        </p:txBody>
      </p:sp>
      <p:sp>
        <p:nvSpPr>
          <p:cNvPr id="85" name="Rounded Rectangle 84">
            <a:extLst>
              <a:ext uri="{FF2B5EF4-FFF2-40B4-BE49-F238E27FC236}">
                <a16:creationId xmlns:a16="http://schemas.microsoft.com/office/drawing/2014/main" id="{F9F9B034-D50D-2B41-AE63-55D6A43F524F}"/>
              </a:ext>
            </a:extLst>
          </p:cNvPr>
          <p:cNvSpPr/>
          <p:nvPr/>
        </p:nvSpPr>
        <p:spPr>
          <a:xfrm>
            <a:off x="228599" y="5575644"/>
            <a:ext cx="3429000" cy="274320"/>
          </a:xfrm>
          <a:prstGeom prst="roundRect">
            <a:avLst>
              <a:gd name="adj" fmla="val 22131"/>
            </a:avLst>
          </a:prstGeom>
          <a:solidFill>
            <a:srgbClr val="C34628"/>
          </a:solidFill>
        </p:spPr>
        <p:txBody>
          <a:bodyPr wrap="square" lIns="0" tIns="0" rIns="0" bIns="0" anchor="ctr">
            <a:noAutofit/>
          </a:bodyPr>
          <a:lstStyle/>
          <a:p>
            <a:pPr algn="ctr"/>
            <a:r>
              <a:rPr lang="en-US" sz="1300" b="1" dirty="0">
                <a:solidFill>
                  <a:schemeClr val="bg1"/>
                </a:solidFill>
                <a:latin typeface="Gotham Black" panose="02000603040000020004" pitchFamily="2" charset="77"/>
                <a:ea typeface="Calibri" panose="020F0502020204030204" pitchFamily="34" charset="0"/>
                <a:cs typeface="Times New Roman" panose="02020603050405020304" pitchFamily="18" charset="0"/>
              </a:rPr>
              <a:t>ENHANCED CLEANING &amp; SANITATION</a:t>
            </a:r>
          </a:p>
        </p:txBody>
      </p:sp>
      <p:sp>
        <p:nvSpPr>
          <p:cNvPr id="89" name="Rounded Rectangle 88">
            <a:extLst>
              <a:ext uri="{FF2B5EF4-FFF2-40B4-BE49-F238E27FC236}">
                <a16:creationId xmlns:a16="http://schemas.microsoft.com/office/drawing/2014/main" id="{F8588BBA-D3C8-C54D-882F-E3FEE24351F6}"/>
              </a:ext>
            </a:extLst>
          </p:cNvPr>
          <p:cNvSpPr/>
          <p:nvPr/>
        </p:nvSpPr>
        <p:spPr>
          <a:xfrm>
            <a:off x="4114800" y="6493031"/>
            <a:ext cx="3429000" cy="274320"/>
          </a:xfrm>
          <a:prstGeom prst="roundRect">
            <a:avLst>
              <a:gd name="adj" fmla="val 22131"/>
            </a:avLst>
          </a:prstGeom>
          <a:solidFill>
            <a:srgbClr val="C34628"/>
          </a:solidFill>
        </p:spPr>
        <p:txBody>
          <a:bodyPr wrap="square" lIns="0" tIns="0" rIns="0" bIns="0" anchor="ctr">
            <a:noAutofit/>
          </a:bodyPr>
          <a:lstStyle/>
          <a:p>
            <a:pPr algn="ctr"/>
            <a:r>
              <a:rPr lang="en-US" sz="1300" b="1" dirty="0">
                <a:solidFill>
                  <a:schemeClr val="bg1"/>
                </a:solidFill>
                <a:latin typeface="Gotham Black" panose="02000603040000020004" pitchFamily="2" charset="77"/>
                <a:ea typeface="Calibri" panose="020F0502020204030204" pitchFamily="34" charset="0"/>
                <a:cs typeface="Times New Roman" panose="02020603050405020304" pitchFamily="18" charset="0"/>
              </a:rPr>
              <a:t>WORKING BETTER TOGETHER</a:t>
            </a:r>
          </a:p>
        </p:txBody>
      </p:sp>
      <p:sp>
        <p:nvSpPr>
          <p:cNvPr id="96" name="Rectangle 95">
            <a:extLst>
              <a:ext uri="{FF2B5EF4-FFF2-40B4-BE49-F238E27FC236}">
                <a16:creationId xmlns:a16="http://schemas.microsoft.com/office/drawing/2014/main" id="{9F4AD797-AD47-5243-8C1C-20387A7316F6}"/>
              </a:ext>
            </a:extLst>
          </p:cNvPr>
          <p:cNvSpPr/>
          <p:nvPr/>
        </p:nvSpPr>
        <p:spPr>
          <a:xfrm>
            <a:off x="225648" y="9377040"/>
            <a:ext cx="5163492" cy="6858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>
            <a:noAutofit/>
          </a:bodyPr>
          <a:lstStyle/>
          <a:p>
            <a:r>
              <a:rPr lang="en-US" sz="1600" dirty="0">
                <a:latin typeface="Gotham Black" panose="02000603040000020004" pitchFamily="2" charset="77"/>
              </a:rPr>
              <a:t>Learn more at </a:t>
            </a:r>
            <a:r>
              <a:rPr lang="en-US" sz="1600" u="sng" dirty="0">
                <a:solidFill>
                  <a:schemeClr val="bg1"/>
                </a:solidFill>
                <a:latin typeface="Gotham Black" panose="02000603040000020004" pitchFamily="2" charset="77"/>
                <a:hlinkClick r:id="rId1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GEAppliances.com/Our-Company</a:t>
            </a:r>
            <a:endParaRPr lang="en-US" sz="1600" u="sng" dirty="0">
              <a:solidFill>
                <a:schemeClr val="bg1"/>
              </a:solidFill>
              <a:latin typeface="Gotham Black" panose="02000603040000020004" pitchFamily="2" charset="77"/>
            </a:endParaRPr>
          </a:p>
        </p:txBody>
      </p:sp>
      <p:sp>
        <p:nvSpPr>
          <p:cNvPr id="97" name="Rectangle 96">
            <a:extLst>
              <a:ext uri="{FF2B5EF4-FFF2-40B4-BE49-F238E27FC236}">
                <a16:creationId xmlns:a16="http://schemas.microsoft.com/office/drawing/2014/main" id="{BC308B8F-836B-1042-BF3C-0AD855C39827}"/>
              </a:ext>
            </a:extLst>
          </p:cNvPr>
          <p:cNvSpPr/>
          <p:nvPr/>
        </p:nvSpPr>
        <p:spPr>
          <a:xfrm>
            <a:off x="4919471" y="8514985"/>
            <a:ext cx="2624330" cy="67710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r>
              <a:rPr lang="en-US" sz="1100" dirty="0">
                <a:solidFill>
                  <a:srgbClr val="09446D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Open daily discussions with our employees on the production floors to receive feedback and suggestions for additional improvements.  </a:t>
            </a:r>
            <a:endParaRPr lang="en-US" sz="11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2" name="Picture 61">
            <a:extLst>
              <a:ext uri="{FF2B5EF4-FFF2-40B4-BE49-F238E27FC236}">
                <a16:creationId xmlns:a16="http://schemas.microsoft.com/office/drawing/2014/main" id="{CF22AD04-AFF4-504F-B23A-61BBC1C5D8FD}"/>
              </a:ext>
            </a:extLst>
          </p:cNvPr>
          <p:cNvPicPr>
            <a:picLocks noChangeAspect="1"/>
          </p:cNvPicPr>
          <p:nvPr/>
        </p:nvPicPr>
        <p:blipFill rotWithShape="1">
          <a:blip r:embed="rId13"/>
          <a:srcRect l="26776" r="26776"/>
          <a:stretch/>
        </p:blipFill>
        <p:spPr>
          <a:xfrm>
            <a:off x="4275098" y="3967047"/>
            <a:ext cx="246333" cy="530352"/>
          </a:xfrm>
          <a:prstGeom prst="rect">
            <a:avLst/>
          </a:prstGeom>
        </p:spPr>
      </p:pic>
      <p:pic>
        <p:nvPicPr>
          <p:cNvPr id="64" name="Picture 63">
            <a:extLst>
              <a:ext uri="{FF2B5EF4-FFF2-40B4-BE49-F238E27FC236}">
                <a16:creationId xmlns:a16="http://schemas.microsoft.com/office/drawing/2014/main" id="{72790331-DF91-174D-87AA-FE1BB5C02E40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4133088" y="5156661"/>
            <a:ext cx="530352" cy="530352"/>
          </a:xfrm>
          <a:prstGeom prst="rect">
            <a:avLst/>
          </a:prstGeom>
        </p:spPr>
      </p:pic>
      <p:pic>
        <p:nvPicPr>
          <p:cNvPr id="65" name="Picture 64">
            <a:extLst>
              <a:ext uri="{FF2B5EF4-FFF2-40B4-BE49-F238E27FC236}">
                <a16:creationId xmlns:a16="http://schemas.microsoft.com/office/drawing/2014/main" id="{0040CB12-B2A6-C342-8F3E-50D1DE5F23FC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4156555" y="5824846"/>
            <a:ext cx="483418" cy="530352"/>
          </a:xfrm>
          <a:prstGeom prst="rect">
            <a:avLst/>
          </a:prstGeom>
        </p:spPr>
      </p:pic>
      <p:pic>
        <p:nvPicPr>
          <p:cNvPr id="67" name="Picture 66">
            <a:extLst>
              <a:ext uri="{FF2B5EF4-FFF2-40B4-BE49-F238E27FC236}">
                <a16:creationId xmlns:a16="http://schemas.microsoft.com/office/drawing/2014/main" id="{341486BD-3BBD-2349-9E3D-A468525B1122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4127806" y="4561854"/>
            <a:ext cx="540917" cy="530352"/>
          </a:xfrm>
          <a:prstGeom prst="rect">
            <a:avLst/>
          </a:prstGeom>
        </p:spPr>
      </p:pic>
      <p:pic>
        <p:nvPicPr>
          <p:cNvPr id="112" name="Picture 111">
            <a:extLst>
              <a:ext uri="{FF2B5EF4-FFF2-40B4-BE49-F238E27FC236}">
                <a16:creationId xmlns:a16="http://schemas.microsoft.com/office/drawing/2014/main" id="{DA1B0A08-26B8-E34C-B511-73F47115E4AA}"/>
              </a:ext>
            </a:extLst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4160561" y="6920573"/>
            <a:ext cx="475406" cy="530352"/>
          </a:xfrm>
          <a:prstGeom prst="rect">
            <a:avLst/>
          </a:prstGeom>
        </p:spPr>
      </p:pic>
      <p:pic>
        <p:nvPicPr>
          <p:cNvPr id="116" name="Picture 115">
            <a:extLst>
              <a:ext uri="{FF2B5EF4-FFF2-40B4-BE49-F238E27FC236}">
                <a16:creationId xmlns:a16="http://schemas.microsoft.com/office/drawing/2014/main" id="{16E845CB-0CC0-884B-8CF0-976030C60A42}"/>
              </a:ext>
            </a:extLst>
      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4206633" y="7762164"/>
            <a:ext cx="383262" cy="530352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4B0C8F7F-80FE-484C-80FE-524273FD30A1}"/>
              </a:ext>
            </a:extLst>
          </p:cNvPr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4114800" y="2704280"/>
            <a:ext cx="566929" cy="566929"/>
          </a:xfrm>
          <a:prstGeom prst="rect">
            <a:avLst/>
          </a:prstGeom>
        </p:spPr>
      </p:pic>
      <p:pic>
        <p:nvPicPr>
          <p:cNvPr id="98" name="Picture 97">
            <a:extLst>
              <a:ext uri="{FF2B5EF4-FFF2-40B4-BE49-F238E27FC236}">
                <a16:creationId xmlns:a16="http://schemas.microsoft.com/office/drawing/2014/main" id="{B7E22B04-33C2-1C4F-AAD8-87420B69DF76}"/>
              </a:ext>
            </a:extLst>
          </p:cNvPr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4114800" y="8567254"/>
            <a:ext cx="566928" cy="566928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8EE95391-E66E-B94A-B685-3AC25DCDB532}"/>
              </a:ext>
            </a:extLst>
          </p:cNvPr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4183330" y="3335664"/>
            <a:ext cx="429868" cy="566928"/>
          </a:xfrm>
          <a:prstGeom prst="rect">
            <a:avLst/>
          </a:prstGeom>
        </p:spPr>
      </p:pic>
      <p:sp>
        <p:nvSpPr>
          <p:cNvPr id="101" name="Rectangle 100">
            <a:extLst>
              <a:ext uri="{FF2B5EF4-FFF2-40B4-BE49-F238E27FC236}">
                <a16:creationId xmlns:a16="http://schemas.microsoft.com/office/drawing/2014/main" id="{352724E9-C9E8-504D-B047-4B8657581207}"/>
              </a:ext>
            </a:extLst>
          </p:cNvPr>
          <p:cNvSpPr/>
          <p:nvPr/>
        </p:nvSpPr>
        <p:spPr>
          <a:xfrm>
            <a:off x="4918897" y="3449851"/>
            <a:ext cx="2624330" cy="33855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r>
              <a:rPr lang="en-US" sz="1100" dirty="0">
                <a:solidFill>
                  <a:srgbClr val="09446D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All employees and visitors are required to wear masks.</a:t>
            </a:r>
            <a:endParaRPr lang="en-US" sz="11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6696505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90E7C3571E2C0B4F946A296C3090BE61" ma:contentTypeVersion="12" ma:contentTypeDescription="Create a new document." ma:contentTypeScope="" ma:versionID="ba84621d5d751971c337c208771da803">
  <xsd:schema xmlns:xsd="http://www.w3.org/2001/XMLSchema" xmlns:xs="http://www.w3.org/2001/XMLSchema" xmlns:p="http://schemas.microsoft.com/office/2006/metadata/properties" xmlns:ns2="78e2571f-0c36-407f-9823-ae83d82b5e47" xmlns:ns3="9912cd96-d1b7-4c3b-967e-c78f26d2ff32" targetNamespace="http://schemas.microsoft.com/office/2006/metadata/properties" ma:root="true" ma:fieldsID="e980badff5dbb2aed598eb6a3d49817c" ns2:_="" ns3:_="">
    <xsd:import namespace="78e2571f-0c36-407f-9823-ae83d82b5e47"/>
    <xsd:import namespace="9912cd96-d1b7-4c3b-967e-c78f26d2ff32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8e2571f-0c36-407f-9823-ae83d82b5e47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2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3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4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5" nillable="true" ma:displayName="Tags" ma:internalName="MediaServiceAutoTags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Location" ma:index="19" nillable="true" ma:displayName="Location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912cd96-d1b7-4c3b-967e-c78f26d2ff32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E35EC112-66F0-4ACB-A0B8-18421FFFC3BB}"/>
</file>

<file path=customXml/itemProps2.xml><?xml version="1.0" encoding="utf-8"?>
<ds:datastoreItem xmlns:ds="http://schemas.openxmlformats.org/officeDocument/2006/customXml" ds:itemID="{D7DFAA4E-83FE-4857-8638-CEDFB3CE45B1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C9B46F1E-4214-42D5-B925-3E0F16A45FDD}">
  <ds:schemaRefs>
    <ds:schemaRef ds:uri="http://schemas.microsoft.com/office/2006/documentManagement/types"/>
    <ds:schemaRef ds:uri="http://purl.org/dc/elements/1.1/"/>
    <ds:schemaRef ds:uri="http://purl.org/dc/dcmitype/"/>
    <ds:schemaRef ds:uri="http://schemas.microsoft.com/office/infopath/2007/PartnerControls"/>
    <ds:schemaRef ds:uri="ce9e7ccc-5269-4b59-a9f7-6db2ea84d222"/>
    <ds:schemaRef ds:uri="http://schemas.openxmlformats.org/package/2006/metadata/core-properties"/>
    <ds:schemaRef ds:uri="http://purl.org/dc/terms/"/>
    <ds:schemaRef ds:uri="4f613168-75b9-4826-b1cd-4978eb51b55a"/>
    <ds:schemaRef ds:uri="http://schemas.microsoft.com/office/2006/metadata/properties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2224</TotalTime>
  <Words>323</Words>
  <Application>Microsoft Office PowerPoint</Application>
  <PresentationFormat>Custom</PresentationFormat>
  <Paragraphs>31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7" baseType="lpstr">
      <vt:lpstr>Arial</vt:lpstr>
      <vt:lpstr>Calibri</vt:lpstr>
      <vt:lpstr>Calibri Light</vt:lpstr>
      <vt:lpstr>Georgia</vt:lpstr>
      <vt:lpstr>Gotham Black</vt:lpstr>
      <vt:lpstr>Office Theme</vt:lpstr>
      <vt:lpstr>PowerPoint Presentation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subject/>
  <dc:creator>Brian Bartlett</dc:creator>
  <cp:keywords/>
  <dc:description/>
  <cp:lastModifiedBy>Abell, MarySusan (GE Appliances, Haier)</cp:lastModifiedBy>
  <cp:revision>61</cp:revision>
  <dcterms:created xsi:type="dcterms:W3CDTF">2020-04-02T12:46:47Z</dcterms:created>
  <dcterms:modified xsi:type="dcterms:W3CDTF">2020-05-01T15:22:03Z</dcterms:modified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0x01010090E7C3571E2C0B4F946A296C3090BE61</vt:lpwstr>
  </property>
</Properties>
</file>